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56" r:id="rId5"/>
    <p:sldId id="259" r:id="rId6"/>
    <p:sldId id="262" r:id="rId7"/>
    <p:sldId id="660" r:id="rId8"/>
    <p:sldId id="351" r:id="rId9"/>
    <p:sldId id="658" r:id="rId10"/>
    <p:sldId id="728" r:id="rId11"/>
    <p:sldId id="267" r:id="rId12"/>
    <p:sldId id="666" r:id="rId13"/>
    <p:sldId id="310" r:id="rId14"/>
    <p:sldId id="731" r:id="rId15"/>
    <p:sldId id="336" r:id="rId16"/>
    <p:sldId id="323" r:id="rId17"/>
    <p:sldId id="337" r:id="rId18"/>
    <p:sldId id="659" r:id="rId19"/>
    <p:sldId id="723" r:id="rId20"/>
    <p:sldId id="260" r:id="rId21"/>
    <p:sldId id="275" r:id="rId22"/>
    <p:sldId id="297" r:id="rId23"/>
    <p:sldId id="344" r:id="rId24"/>
    <p:sldId id="282" r:id="rId25"/>
    <p:sldId id="313" r:id="rId26"/>
    <p:sldId id="727" r:id="rId27"/>
    <p:sldId id="352" r:id="rId28"/>
    <p:sldId id="290" r:id="rId29"/>
    <p:sldId id="730" r:id="rId30"/>
    <p:sldId id="347" r:id="rId31"/>
    <p:sldId id="348" r:id="rId32"/>
    <p:sldId id="661"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56" userDrawn="1">
          <p15:clr>
            <a:srgbClr val="A4A3A4"/>
          </p15:clr>
        </p15:guide>
        <p15:guide id="3" pos="264" userDrawn="1">
          <p15:clr>
            <a:srgbClr val="A4A3A4"/>
          </p15:clr>
        </p15:guide>
        <p15:guide id="4" pos="54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ible" initials="DD" lastIdx="8" clrIdx="0">
    <p:extLst>
      <p:ext uri="{19B8F6BF-5375-455C-9EA6-DF929625EA0E}">
        <p15:presenceInfo xmlns:p15="http://schemas.microsoft.com/office/powerpoint/2012/main" userId="S::David.Dible@citigatedewerogerson.com::c5b442c0-75d3-429c-8ac2-639445438348" providerId="AD"/>
      </p:ext>
    </p:extLst>
  </p:cmAuthor>
  <p:cmAuthor id="2" name="Manfred Horst" initials="MH" lastIdx="3" clrIdx="1">
    <p:extLst>
      <p:ext uri="{19B8F6BF-5375-455C-9EA6-DF929625EA0E}">
        <p15:presenceInfo xmlns:p15="http://schemas.microsoft.com/office/powerpoint/2012/main" userId="S-1-5-21-2512083664-4211463181-272813638-1618" providerId="AD"/>
      </p:ext>
    </p:extLst>
  </p:cmAuthor>
  <p:cmAuthor id="3" name="Samuel Agus" initials="SA" lastIdx="28" clrIdx="2">
    <p:extLst>
      <p:ext uri="{19B8F6BF-5375-455C-9EA6-DF929625EA0E}">
        <p15:presenceInfo xmlns:p15="http://schemas.microsoft.com/office/powerpoint/2012/main" userId="S-1-5-21-2512083664-4211463181-272813638-1651" providerId="AD"/>
      </p:ext>
    </p:extLst>
  </p:cmAuthor>
  <p:cmAuthor id="4" name="Sylvie Berrebi" initials="SB" lastIdx="2" clrIdx="3">
    <p:extLst>
      <p:ext uri="{19B8F6BF-5375-455C-9EA6-DF929625EA0E}">
        <p15:presenceInfo xmlns:p15="http://schemas.microsoft.com/office/powerpoint/2012/main" userId="S::Sylvie.Berrebi@citigatedewerogerson.com::d72d481d-0efc-4635-b4ff-55d20a6f9747" providerId="AD"/>
      </p:ext>
    </p:extLst>
  </p:cmAuthor>
  <p:cmAuthor id="5" name="Nathaniel Dahan" initials="ND" lastIdx="2" clrIdx="4">
    <p:extLst>
      <p:ext uri="{19B8F6BF-5375-455C-9EA6-DF929625EA0E}">
        <p15:presenceInfo xmlns:p15="http://schemas.microsoft.com/office/powerpoint/2012/main" userId="S::Nathaniel.Dahan@citigatedewerogerson.com::168faea8-7ac2-40ce-8eec-3c259a559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73"/>
    <a:srgbClr val="6F7FBD"/>
    <a:srgbClr val="666666"/>
    <a:srgbClr val="139068"/>
    <a:srgbClr val="A3A3A3"/>
    <a:srgbClr val="FAB109"/>
    <a:srgbClr val="22845B"/>
    <a:srgbClr val="FFFFFF"/>
    <a:srgbClr val="0432FF"/>
    <a:srgbClr val="849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33" autoAdjust="0"/>
    <p:restoredTop sz="86190"/>
  </p:normalViewPr>
  <p:slideViewPr>
    <p:cSldViewPr snapToGrid="0">
      <p:cViewPr varScale="1">
        <p:scale>
          <a:sx n="67" d="100"/>
          <a:sy n="67" d="100"/>
        </p:scale>
        <p:origin x="1348" y="56"/>
      </p:cViewPr>
      <p:guideLst>
        <p:guide orient="horz" pos="2208"/>
        <p:guide pos="2856"/>
        <p:guide pos="264"/>
        <p:guide pos="5472"/>
      </p:guideLst>
    </p:cSldViewPr>
  </p:slideViewPr>
  <p:outlineViewPr>
    <p:cViewPr>
      <p:scale>
        <a:sx n="33" d="100"/>
        <a:sy n="33" d="100"/>
      </p:scale>
      <p:origin x="0" y="-18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var\folders\c9\vjr6y_yx4z9g5x8jqf3bx84m0000gn\T\com.microsoft.Outlook\Outlook%20Temp\biophytischart.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nielschneiderman\Desktop\Wong%20Global%20prevalence%20of%20AMD%20and%20disease%20burden%20projections%20fo%202020%20and%202040%20Appendix%20numbers%2020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anielschneiderman\Desktop\Wong%20Global%20prevalence%20of%20AMD%20and%20disease%20burden%20projections%20fo%202020%20and%202040%20Appendix%20numbers%20201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Proportion</c:v>
                </c:pt>
              </c:strCache>
            </c:strRef>
          </c:tx>
          <c:dPt>
            <c:idx val="0"/>
            <c:bubble3D val="0"/>
            <c:spPr>
              <a:solidFill>
                <a:srgbClr val="6F7FBD"/>
              </a:solidFill>
              <a:ln>
                <a:noFill/>
              </a:ln>
              <a:effectLst/>
            </c:spPr>
            <c:extLst>
              <c:ext xmlns:c16="http://schemas.microsoft.com/office/drawing/2014/chart" uri="{C3380CC4-5D6E-409C-BE32-E72D297353CC}">
                <c16:uniqueId val="{00000001-A565-42FB-A762-C80F2D0BBD5D}"/>
              </c:ext>
            </c:extLst>
          </c:dPt>
          <c:dPt>
            <c:idx val="1"/>
            <c:bubble3D val="0"/>
            <c:spPr>
              <a:solidFill>
                <a:srgbClr val="3D9973"/>
              </a:solidFill>
              <a:ln>
                <a:noFill/>
              </a:ln>
              <a:effectLst/>
            </c:spPr>
            <c:extLst>
              <c:ext xmlns:c16="http://schemas.microsoft.com/office/drawing/2014/chart" uri="{C3380CC4-5D6E-409C-BE32-E72D297353CC}">
                <c16:uniqueId val="{00000003-A565-42FB-A762-C80F2D0BBD5D}"/>
              </c:ext>
            </c:extLst>
          </c:dPt>
          <c:dPt>
            <c:idx val="2"/>
            <c:bubble3D val="0"/>
            <c:spPr>
              <a:solidFill>
                <a:srgbClr val="666666"/>
              </a:solidFill>
              <a:ln>
                <a:noFill/>
              </a:ln>
              <a:effectLst/>
            </c:spPr>
            <c:extLst>
              <c:ext xmlns:c16="http://schemas.microsoft.com/office/drawing/2014/chart" uri="{C3380CC4-5D6E-409C-BE32-E72D297353CC}">
                <c16:uniqueId val="{00000005-A565-42FB-A762-C80F2D0BBD5D}"/>
              </c:ext>
            </c:extLst>
          </c:dPt>
          <c:dLbls>
            <c:dLbl>
              <c:idx val="0"/>
              <c:spPr>
                <a:noFill/>
                <a:ln>
                  <a:noFill/>
                </a:ln>
                <a:effectLst/>
              </c:spPr>
              <c:txPr>
                <a:bodyPr rot="0" spcFirstLastPara="1" vertOverflow="ellipsis" vert="horz" wrap="square" anchor="ctr" anchorCtr="1"/>
                <a:lstStyle/>
                <a:p>
                  <a:pPr>
                    <a:defRPr sz="1197" b="0" i="0" u="none" strike="noStrike" kern="1200" cap="none" baseline="0">
                      <a:solidFill>
                        <a:schemeClr val="bg1"/>
                      </a:solidFill>
                      <a:latin typeface="+mn-lt"/>
                      <a:ea typeface="+mn-ea"/>
                      <a:cs typeface="+mn-cs"/>
                    </a:defRPr>
                  </a:pPr>
                  <a:endParaRPr lang="fr-FR"/>
                </a:p>
              </c:txPr>
              <c:dLblPos val="ctr"/>
              <c:showLegendKey val="0"/>
              <c:showVal val="0"/>
              <c:showCatName val="0"/>
              <c:showSerName val="0"/>
              <c:showPercent val="1"/>
              <c:showBubbleSize val="0"/>
              <c:extLst>
                <c:ext xmlns:c16="http://schemas.microsoft.com/office/drawing/2014/chart" uri="{C3380CC4-5D6E-409C-BE32-E72D297353CC}">
                  <c16:uniqueId val="{00000001-A565-42FB-A762-C80F2D0BBD5D}"/>
                </c:ext>
              </c:extLst>
            </c:dLbl>
            <c:dLbl>
              <c:idx val="1"/>
              <c:spPr>
                <a:noFill/>
                <a:ln>
                  <a:noFill/>
                </a:ln>
                <a:effectLst/>
              </c:spPr>
              <c:txPr>
                <a:bodyPr rot="0" spcFirstLastPara="1" vertOverflow="ellipsis" vert="horz" wrap="square" anchor="ctr" anchorCtr="1"/>
                <a:lstStyle/>
                <a:p>
                  <a:pPr>
                    <a:defRPr sz="1197" b="0" i="0" u="none" strike="noStrike" kern="1200" cap="none" baseline="0">
                      <a:solidFill>
                        <a:schemeClr val="bg1"/>
                      </a:solidFill>
                      <a:latin typeface="+mn-lt"/>
                      <a:ea typeface="+mn-ea"/>
                      <a:cs typeface="+mn-cs"/>
                    </a:defRPr>
                  </a:pPr>
                  <a:endParaRPr lang="fr-FR"/>
                </a:p>
              </c:txPr>
              <c:dLblPos val="ctr"/>
              <c:showLegendKey val="0"/>
              <c:showVal val="0"/>
              <c:showCatName val="0"/>
              <c:showSerName val="0"/>
              <c:showPercent val="1"/>
              <c:showBubbleSize val="0"/>
              <c:extLst>
                <c:ext xmlns:c16="http://schemas.microsoft.com/office/drawing/2014/chart" uri="{C3380CC4-5D6E-409C-BE32-E72D297353CC}">
                  <c16:uniqueId val="{00000003-A565-42FB-A762-C80F2D0BBD5D}"/>
                </c:ext>
              </c:extLst>
            </c:dLbl>
            <c:dLbl>
              <c:idx val="2"/>
              <c:layout>
                <c:manualLayout>
                  <c:x val="3.9472058180227469E-2"/>
                  <c:y val="9.0834542596287551E-2"/>
                </c:manualLayout>
              </c:layout>
              <c:spPr>
                <a:noFill/>
                <a:ln>
                  <a:noFill/>
                </a:ln>
                <a:effectLst/>
              </c:spPr>
              <c:txPr>
                <a:bodyPr rot="0" spcFirstLastPara="1" vertOverflow="ellipsis" vert="horz" wrap="square" anchor="ctr" anchorCtr="1"/>
                <a:lstStyle/>
                <a:p>
                  <a:pPr>
                    <a:defRPr sz="1197" b="0" i="0" u="none" strike="noStrike" kern="1200" cap="none"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565-42FB-A762-C80F2D0BBD5D}"/>
                </c:ext>
              </c:extLst>
            </c:dLbl>
            <c:spPr>
              <a:noFill/>
              <a:ln>
                <a:noFill/>
              </a:ln>
              <a:effectLst/>
            </c:spPr>
            <c:txPr>
              <a:bodyPr rot="0" spcFirstLastPara="1" vertOverflow="ellipsis" vert="horz" wrap="square" anchor="ctr" anchorCtr="1"/>
              <a:lstStyle/>
              <a:p>
                <a:pPr>
                  <a:defRPr sz="1197" b="0" i="0" u="none" strike="noStrike" kern="1200" cap="none" baseline="0">
                    <a:solidFill>
                      <a:schemeClr val="tx2"/>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Mild</c:v>
                </c:pt>
                <c:pt idx="1">
                  <c:v>Severe</c:v>
                </c:pt>
                <c:pt idx="2">
                  <c:v>Critical</c:v>
                </c:pt>
              </c:strCache>
            </c:strRef>
          </c:cat>
          <c:val>
            <c:numRef>
              <c:f>Sheet1!$B$2:$B$4</c:f>
              <c:numCache>
                <c:formatCode>0%</c:formatCode>
                <c:ptCount val="3"/>
                <c:pt idx="0">
                  <c:v>0.81</c:v>
                </c:pt>
                <c:pt idx="1">
                  <c:v>0.14000000000000001</c:v>
                </c:pt>
                <c:pt idx="2">
                  <c:v>0.05</c:v>
                </c:pt>
              </c:numCache>
            </c:numRef>
          </c:val>
          <c:extLst>
            <c:ext xmlns:c16="http://schemas.microsoft.com/office/drawing/2014/chart" uri="{C3380CC4-5D6E-409C-BE32-E72D297353CC}">
              <c16:uniqueId val="{00000006-A565-42FB-A762-C80F2D0BBD5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cap="none" baseline="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[1]Sheet1!$A$2</c:f>
              <c:strCache>
                <c:ptCount val="1"/>
                <c:pt idx="0">
                  <c:v>Early ambulatory (age 5–7)</c:v>
                </c:pt>
              </c:strCache>
            </c:strRef>
          </c:tx>
          <c:spPr>
            <a:solidFill>
              <a:srgbClr val="6F7FBD"/>
            </a:solidFill>
            <a:ln>
              <a:noFill/>
            </a:ln>
            <a:effectLst/>
          </c:spPr>
          <c:invertIfNegative val="0"/>
          <c:cat>
            <c:strRef>
              <c:f>[1]Sheet1!$B$1:$E$1</c:f>
              <c:strCache>
                <c:ptCount val="4"/>
                <c:pt idx="0">
                  <c:v>US (n=284)</c:v>
                </c:pt>
                <c:pt idx="1">
                  <c:v>Germany (n=173)</c:v>
                </c:pt>
                <c:pt idx="2">
                  <c:v>Italy (n=122)</c:v>
                </c:pt>
                <c:pt idx="3">
                  <c:v>UK (n=191)</c:v>
                </c:pt>
              </c:strCache>
            </c:strRef>
          </c:cat>
          <c:val>
            <c:numRef>
              <c:f>[1]Sheet1!$B$2:$E$2</c:f>
              <c:numCache>
                <c:formatCode>General</c:formatCode>
                <c:ptCount val="4"/>
                <c:pt idx="0">
                  <c:v>17</c:v>
                </c:pt>
                <c:pt idx="1">
                  <c:v>17</c:v>
                </c:pt>
                <c:pt idx="2">
                  <c:v>25</c:v>
                </c:pt>
                <c:pt idx="3">
                  <c:v>24</c:v>
                </c:pt>
              </c:numCache>
            </c:numRef>
          </c:val>
          <c:extLst>
            <c:ext xmlns:c16="http://schemas.microsoft.com/office/drawing/2014/chart" uri="{C3380CC4-5D6E-409C-BE32-E72D297353CC}">
              <c16:uniqueId val="{00000000-BE5A-4029-82C6-DCA56ACE9E2A}"/>
            </c:ext>
          </c:extLst>
        </c:ser>
        <c:ser>
          <c:idx val="1"/>
          <c:order val="1"/>
          <c:tx>
            <c:strRef>
              <c:f>[1]Sheet1!$A$3</c:f>
              <c:strCache>
                <c:ptCount val="1"/>
                <c:pt idx="0">
                  <c:v>Late ambulatory (age 8–11)</c:v>
                </c:pt>
              </c:strCache>
            </c:strRef>
          </c:tx>
          <c:spPr>
            <a:solidFill>
              <a:srgbClr val="139068"/>
            </a:solidFill>
            <a:ln>
              <a:noFill/>
            </a:ln>
            <a:effectLst/>
          </c:spPr>
          <c:invertIfNegative val="0"/>
          <c:cat>
            <c:strRef>
              <c:f>[1]Sheet1!$B$1:$E$1</c:f>
              <c:strCache>
                <c:ptCount val="4"/>
                <c:pt idx="0">
                  <c:v>US (n=284)</c:v>
                </c:pt>
                <c:pt idx="1">
                  <c:v>Germany (n=173)</c:v>
                </c:pt>
                <c:pt idx="2">
                  <c:v>Italy (n=122)</c:v>
                </c:pt>
                <c:pt idx="3">
                  <c:v>UK (n=191)</c:v>
                </c:pt>
              </c:strCache>
            </c:strRef>
          </c:cat>
          <c:val>
            <c:numRef>
              <c:f>[1]Sheet1!$B$3:$E$3</c:f>
              <c:numCache>
                <c:formatCode>General</c:formatCode>
                <c:ptCount val="4"/>
                <c:pt idx="0">
                  <c:v>39</c:v>
                </c:pt>
                <c:pt idx="1">
                  <c:v>28</c:v>
                </c:pt>
                <c:pt idx="2">
                  <c:v>29</c:v>
                </c:pt>
                <c:pt idx="3">
                  <c:v>32</c:v>
                </c:pt>
              </c:numCache>
            </c:numRef>
          </c:val>
          <c:extLst>
            <c:ext xmlns:c16="http://schemas.microsoft.com/office/drawing/2014/chart" uri="{C3380CC4-5D6E-409C-BE32-E72D297353CC}">
              <c16:uniqueId val="{00000001-BE5A-4029-82C6-DCA56ACE9E2A}"/>
            </c:ext>
          </c:extLst>
        </c:ser>
        <c:ser>
          <c:idx val="2"/>
          <c:order val="2"/>
          <c:tx>
            <c:strRef>
              <c:f>[1]Sheet1!$A$4</c:f>
              <c:strCache>
                <c:ptCount val="1"/>
                <c:pt idx="0">
                  <c:v>Early nonambulatory (age 12–15)</c:v>
                </c:pt>
              </c:strCache>
            </c:strRef>
          </c:tx>
          <c:spPr>
            <a:solidFill>
              <a:schemeClr val="accent3"/>
            </a:solidFill>
            <a:ln>
              <a:noFill/>
            </a:ln>
            <a:effectLst/>
          </c:spPr>
          <c:invertIfNegative val="0"/>
          <c:cat>
            <c:strRef>
              <c:f>[1]Sheet1!$B$1:$E$1</c:f>
              <c:strCache>
                <c:ptCount val="4"/>
                <c:pt idx="0">
                  <c:v>US (n=284)</c:v>
                </c:pt>
                <c:pt idx="1">
                  <c:v>Germany (n=173)</c:v>
                </c:pt>
                <c:pt idx="2">
                  <c:v>Italy (n=122)</c:v>
                </c:pt>
                <c:pt idx="3">
                  <c:v>UK (n=191)</c:v>
                </c:pt>
              </c:strCache>
            </c:strRef>
          </c:cat>
          <c:val>
            <c:numRef>
              <c:f>[1]Sheet1!$B$4:$E$4</c:f>
              <c:numCache>
                <c:formatCode>General</c:formatCode>
                <c:ptCount val="4"/>
                <c:pt idx="0">
                  <c:v>17</c:v>
                </c:pt>
                <c:pt idx="1">
                  <c:v>27</c:v>
                </c:pt>
                <c:pt idx="2">
                  <c:v>20</c:v>
                </c:pt>
                <c:pt idx="3">
                  <c:v>18</c:v>
                </c:pt>
              </c:numCache>
            </c:numRef>
          </c:val>
          <c:extLst>
            <c:ext xmlns:c16="http://schemas.microsoft.com/office/drawing/2014/chart" uri="{C3380CC4-5D6E-409C-BE32-E72D297353CC}">
              <c16:uniqueId val="{00000002-BE5A-4029-82C6-DCA56ACE9E2A}"/>
            </c:ext>
          </c:extLst>
        </c:ser>
        <c:ser>
          <c:idx val="3"/>
          <c:order val="3"/>
          <c:tx>
            <c:strRef>
              <c:f>[1]Sheet1!$A$5</c:f>
              <c:strCache>
                <c:ptCount val="1"/>
                <c:pt idx="0">
                  <c:v>Late nonambulatory (age 16 or older)</c:v>
                </c:pt>
              </c:strCache>
            </c:strRef>
          </c:tx>
          <c:spPr>
            <a:solidFill>
              <a:schemeClr val="accent4"/>
            </a:solidFill>
            <a:ln>
              <a:noFill/>
            </a:ln>
            <a:effectLst/>
          </c:spPr>
          <c:invertIfNegative val="0"/>
          <c:cat>
            <c:strRef>
              <c:f>[1]Sheet1!$B$1:$E$1</c:f>
              <c:strCache>
                <c:ptCount val="4"/>
                <c:pt idx="0">
                  <c:v>US (n=284)</c:v>
                </c:pt>
                <c:pt idx="1">
                  <c:v>Germany (n=173)</c:v>
                </c:pt>
                <c:pt idx="2">
                  <c:v>Italy (n=122)</c:v>
                </c:pt>
                <c:pt idx="3">
                  <c:v>UK (n=191)</c:v>
                </c:pt>
              </c:strCache>
            </c:strRef>
          </c:cat>
          <c:val>
            <c:numRef>
              <c:f>[1]Sheet1!$B$5:$E$5</c:f>
              <c:numCache>
                <c:formatCode>General</c:formatCode>
                <c:ptCount val="4"/>
                <c:pt idx="0">
                  <c:v>27</c:v>
                </c:pt>
                <c:pt idx="1">
                  <c:v>27</c:v>
                </c:pt>
                <c:pt idx="2">
                  <c:v>26</c:v>
                </c:pt>
                <c:pt idx="3">
                  <c:v>26</c:v>
                </c:pt>
              </c:numCache>
            </c:numRef>
          </c:val>
          <c:extLst>
            <c:ext xmlns:c16="http://schemas.microsoft.com/office/drawing/2014/chart" uri="{C3380CC4-5D6E-409C-BE32-E72D297353CC}">
              <c16:uniqueId val="{00000003-BE5A-4029-82C6-DCA56ACE9E2A}"/>
            </c:ext>
          </c:extLst>
        </c:ser>
        <c:ser>
          <c:idx val="4"/>
          <c:order val="4"/>
          <c:tx>
            <c:strRef>
              <c:f>[1]Sheet1!$A$6</c:f>
              <c:strCache>
                <c:ptCount val="1"/>
                <c:pt idx="0">
                  <c:v>Ventilation support</c:v>
                </c:pt>
              </c:strCache>
            </c:strRef>
          </c:tx>
          <c:spPr>
            <a:solidFill>
              <a:srgbClr val="666666"/>
            </a:solidFill>
            <a:ln>
              <a:noFill/>
            </a:ln>
            <a:effectLst/>
          </c:spPr>
          <c:invertIfNegative val="0"/>
          <c:cat>
            <c:strRef>
              <c:f>[1]Sheet1!$B$1:$E$1</c:f>
              <c:strCache>
                <c:ptCount val="4"/>
                <c:pt idx="0">
                  <c:v>US (n=284)</c:v>
                </c:pt>
                <c:pt idx="1">
                  <c:v>Germany (n=173)</c:v>
                </c:pt>
                <c:pt idx="2">
                  <c:v>Italy (n=122)</c:v>
                </c:pt>
                <c:pt idx="3">
                  <c:v>UK (n=191)</c:v>
                </c:pt>
              </c:strCache>
            </c:strRef>
          </c:cat>
          <c:val>
            <c:numRef>
              <c:f>[1]Sheet1!$B$6:$E$6</c:f>
              <c:numCache>
                <c:formatCode>General</c:formatCode>
                <c:ptCount val="4"/>
                <c:pt idx="0">
                  <c:v>14</c:v>
                </c:pt>
                <c:pt idx="1">
                  <c:v>15</c:v>
                </c:pt>
                <c:pt idx="2">
                  <c:v>20</c:v>
                </c:pt>
                <c:pt idx="3">
                  <c:v>18</c:v>
                </c:pt>
              </c:numCache>
            </c:numRef>
          </c:val>
          <c:extLst>
            <c:ext xmlns:c16="http://schemas.microsoft.com/office/drawing/2014/chart" uri="{C3380CC4-5D6E-409C-BE32-E72D297353CC}">
              <c16:uniqueId val="{00000004-BE5A-4029-82C6-DCA56ACE9E2A}"/>
            </c:ext>
          </c:extLst>
        </c:ser>
        <c:dLbls>
          <c:showLegendKey val="0"/>
          <c:showVal val="0"/>
          <c:showCatName val="0"/>
          <c:showSerName val="0"/>
          <c:showPercent val="0"/>
          <c:showBubbleSize val="0"/>
        </c:dLbls>
        <c:gapWidth val="150"/>
        <c:overlap val="100"/>
        <c:axId val="569205599"/>
        <c:axId val="562247775"/>
      </c:barChart>
      <c:catAx>
        <c:axId val="56920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2247775"/>
        <c:crosses val="autoZero"/>
        <c:auto val="1"/>
        <c:lblAlgn val="ctr"/>
        <c:lblOffset val="100"/>
        <c:noMultiLvlLbl val="0"/>
      </c:catAx>
      <c:valAx>
        <c:axId val="562247775"/>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9205599"/>
        <c:crosses val="autoZero"/>
        <c:crossBetween val="between"/>
      </c:valAx>
      <c:spPr>
        <a:noFill/>
        <a:ln>
          <a:noFill/>
        </a:ln>
        <a:effectLst/>
      </c:spPr>
    </c:plotArea>
    <c:legend>
      <c:legendPos val="b"/>
      <c:layout>
        <c:manualLayout>
          <c:xMode val="edge"/>
          <c:yMode val="edge"/>
          <c:x val="0.20142972681333038"/>
          <c:y val="0.65884451111923459"/>
          <c:w val="0.61256851229873022"/>
          <c:h val="0.333116534767685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5238069180091431E-2"/>
          <c:y val="0.74464975698327118"/>
          <c:w val="0.98476193081990859"/>
          <c:h val="0.180682780765518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urmeGeometricSans4 Regular"/>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200" b="0" i="0" u="none" strike="noStrike" kern="1200" spc="0" baseline="0">
                <a:solidFill>
                  <a:schemeClr val="tx1">
                    <a:lumMod val="65000"/>
                    <a:lumOff val="35000"/>
                  </a:schemeClr>
                </a:solidFill>
                <a:latin typeface="+mn-lt"/>
                <a:ea typeface="+mn-ea"/>
                <a:cs typeface="+mn-cs"/>
              </a:defRPr>
            </a:pPr>
            <a:r>
              <a:rPr lang="en-US" sz="1200" dirty="0">
                <a:solidFill>
                  <a:schemeClr val="accent1"/>
                </a:solidFill>
                <a:latin typeface="HurmeGeometricSans4 Regular"/>
              </a:rPr>
              <a:t>Projection de la </a:t>
            </a:r>
            <a:r>
              <a:rPr lang="fr-FR" sz="1200" noProof="0" dirty="0">
                <a:solidFill>
                  <a:schemeClr val="accent1"/>
                </a:solidFill>
                <a:latin typeface="HurmeGeometricSans4 Regular"/>
              </a:rPr>
              <a:t>prévalence</a:t>
            </a:r>
            <a:r>
              <a:rPr lang="en-US" sz="1200" dirty="0">
                <a:solidFill>
                  <a:schemeClr val="accent1"/>
                </a:solidFill>
                <a:latin typeface="HurmeGeometricSans4 Regular"/>
              </a:rPr>
              <a:t> de la DMLA </a:t>
            </a:r>
            <a:r>
              <a:rPr lang="en-US" sz="1200" dirty="0" err="1">
                <a:solidFill>
                  <a:schemeClr val="accent1"/>
                </a:solidFill>
                <a:latin typeface="HurmeGeometricSans4 Regular"/>
              </a:rPr>
              <a:t>en</a:t>
            </a:r>
            <a:r>
              <a:rPr lang="en-US" sz="1200" dirty="0">
                <a:solidFill>
                  <a:schemeClr val="accent1"/>
                </a:solidFill>
                <a:latin typeface="HurmeGeometricSans4 Regular"/>
              </a:rPr>
              <a:t> Europe (</a:t>
            </a:r>
            <a:r>
              <a:rPr lang="en-US" sz="1200" dirty="0" err="1">
                <a:solidFill>
                  <a:schemeClr val="accent1"/>
                </a:solidFill>
                <a:latin typeface="HurmeGeometricSans4 Regular"/>
              </a:rPr>
              <a:t>en</a:t>
            </a:r>
            <a:r>
              <a:rPr lang="en-US" sz="1200" dirty="0">
                <a:solidFill>
                  <a:schemeClr val="accent1"/>
                </a:solidFill>
                <a:latin typeface="HurmeGeometricSans4 Regular"/>
              </a:rPr>
              <a:t> M,</a:t>
            </a:r>
            <a:r>
              <a:rPr lang="en-US" sz="1200" baseline="0" dirty="0">
                <a:solidFill>
                  <a:schemeClr val="accent1"/>
                </a:solidFill>
                <a:latin typeface="HurmeGeometricSans4 Regular"/>
              </a:rPr>
              <a:t> projection </a:t>
            </a:r>
            <a:r>
              <a:rPr lang="en-US" sz="1200" baseline="0" dirty="0" err="1">
                <a:solidFill>
                  <a:schemeClr val="accent1"/>
                </a:solidFill>
                <a:latin typeface="HurmeGeometricSans4 Regular"/>
              </a:rPr>
              <a:t>moyenne</a:t>
            </a:r>
            <a:r>
              <a:rPr lang="en-US" sz="1200" baseline="0" dirty="0">
                <a:solidFill>
                  <a:schemeClr val="accent1"/>
                </a:solidFill>
                <a:latin typeface="HurmeGeometricSans4 Regular"/>
              </a:rPr>
              <a:t>)</a:t>
            </a:r>
            <a:r>
              <a:rPr lang="en-US" sz="1200" baseline="30000" dirty="0">
                <a:solidFill>
                  <a:schemeClr val="accent1"/>
                </a:solidFill>
              </a:rPr>
              <a:t>1</a:t>
            </a:r>
            <a:r>
              <a:rPr lang="en-US" sz="1200" dirty="0">
                <a:solidFill>
                  <a:schemeClr val="accent1"/>
                </a:solidFill>
              </a:rPr>
              <a:t> </a:t>
            </a:r>
          </a:p>
        </c:rich>
      </c:tx>
      <c:layout>
        <c:manualLayout>
          <c:xMode val="edge"/>
          <c:yMode val="edge"/>
          <c:x val="0.16408272098921386"/>
          <c:y val="9.7222222222222224E-2"/>
        </c:manualLayout>
      </c:layout>
      <c:overlay val="0"/>
      <c:spPr>
        <a:noFill/>
        <a:ln>
          <a:noFill/>
        </a:ln>
        <a:effectLst/>
      </c:spPr>
      <c:txPr>
        <a:bodyPr rot="0" spcFirstLastPara="1" vertOverflow="ellipsis" vert="horz" wrap="square" anchor="ctr" anchorCtr="0"/>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cked"/>
        <c:varyColors val="0"/>
        <c:ser>
          <c:idx val="0"/>
          <c:order val="0"/>
          <c:tx>
            <c:strRef>
              <c:f>Sheet4!$B$2</c:f>
              <c:strCache>
                <c:ptCount val="1"/>
                <c:pt idx="0">
                  <c:v>Early</c:v>
                </c:pt>
              </c:strCache>
            </c:strRef>
          </c:tx>
          <c:spPr>
            <a:solidFill>
              <a:schemeClr val="accent1"/>
            </a:solidFill>
            <a:ln>
              <a:noFill/>
            </a:ln>
            <a:effectLst/>
          </c:spPr>
          <c:cat>
            <c:numRef>
              <c:f>Sheet4!$C$1:$N$1</c:f>
              <c:numCache>
                <c:formatCode>0</c:formatCode>
                <c:ptCount val="12"/>
                <c:pt idx="0">
                  <c:v>2018</c:v>
                </c:pt>
                <c:pt idx="1">
                  <c:v>2020</c:v>
                </c:pt>
                <c:pt idx="2">
                  <c:v>2022</c:v>
                </c:pt>
                <c:pt idx="3">
                  <c:v>2024</c:v>
                </c:pt>
                <c:pt idx="4">
                  <c:v>2026</c:v>
                </c:pt>
                <c:pt idx="5">
                  <c:v>2028</c:v>
                </c:pt>
                <c:pt idx="6">
                  <c:v>2030</c:v>
                </c:pt>
                <c:pt idx="7">
                  <c:v>2032</c:v>
                </c:pt>
                <c:pt idx="8">
                  <c:v>2034</c:v>
                </c:pt>
                <c:pt idx="9">
                  <c:v>2036</c:v>
                </c:pt>
                <c:pt idx="10">
                  <c:v>2038</c:v>
                </c:pt>
                <c:pt idx="11">
                  <c:v>2040</c:v>
                </c:pt>
              </c:numCache>
            </c:numRef>
          </c:cat>
          <c:val>
            <c:numRef>
              <c:f>Sheet4!$C$2:$N$2</c:f>
              <c:numCache>
                <c:formatCode>0.00</c:formatCode>
                <c:ptCount val="12"/>
                <c:pt idx="0">
                  <c:v>49.8</c:v>
                </c:pt>
                <c:pt idx="1">
                  <c:v>50.87</c:v>
                </c:pt>
                <c:pt idx="2">
                  <c:v>51.52</c:v>
                </c:pt>
                <c:pt idx="3">
                  <c:v>52.44</c:v>
                </c:pt>
                <c:pt idx="4">
                  <c:v>53.66</c:v>
                </c:pt>
                <c:pt idx="5">
                  <c:v>54.97</c:v>
                </c:pt>
                <c:pt idx="6">
                  <c:v>56.28</c:v>
                </c:pt>
                <c:pt idx="7">
                  <c:v>56.96</c:v>
                </c:pt>
                <c:pt idx="8">
                  <c:v>57.65</c:v>
                </c:pt>
                <c:pt idx="9">
                  <c:v>58.13</c:v>
                </c:pt>
                <c:pt idx="10">
                  <c:v>58.37</c:v>
                </c:pt>
                <c:pt idx="11">
                  <c:v>58.65</c:v>
                </c:pt>
              </c:numCache>
            </c:numRef>
          </c:val>
          <c:extLst>
            <c:ext xmlns:c16="http://schemas.microsoft.com/office/drawing/2014/chart" uri="{C3380CC4-5D6E-409C-BE32-E72D297353CC}">
              <c16:uniqueId val="{00000000-6E0F-EC45-8C09-08BC31B28760}"/>
            </c:ext>
          </c:extLst>
        </c:ser>
        <c:ser>
          <c:idx val="1"/>
          <c:order val="1"/>
          <c:tx>
            <c:strRef>
              <c:f>Sheet4!$B$3</c:f>
              <c:strCache>
                <c:ptCount val="1"/>
                <c:pt idx="0">
                  <c:v>Late</c:v>
                </c:pt>
              </c:strCache>
            </c:strRef>
          </c:tx>
          <c:spPr>
            <a:solidFill>
              <a:schemeClr val="accent2"/>
            </a:solidFill>
            <a:ln>
              <a:noFill/>
            </a:ln>
            <a:effectLst/>
          </c:spPr>
          <c:cat>
            <c:numRef>
              <c:f>Sheet4!$C$1:$N$1</c:f>
              <c:numCache>
                <c:formatCode>0</c:formatCode>
                <c:ptCount val="12"/>
                <c:pt idx="0">
                  <c:v>2018</c:v>
                </c:pt>
                <c:pt idx="1">
                  <c:v>2020</c:v>
                </c:pt>
                <c:pt idx="2">
                  <c:v>2022</c:v>
                </c:pt>
                <c:pt idx="3">
                  <c:v>2024</c:v>
                </c:pt>
                <c:pt idx="4">
                  <c:v>2026</c:v>
                </c:pt>
                <c:pt idx="5">
                  <c:v>2028</c:v>
                </c:pt>
                <c:pt idx="6">
                  <c:v>2030</c:v>
                </c:pt>
                <c:pt idx="7">
                  <c:v>2032</c:v>
                </c:pt>
                <c:pt idx="8">
                  <c:v>2034</c:v>
                </c:pt>
                <c:pt idx="9">
                  <c:v>2036</c:v>
                </c:pt>
                <c:pt idx="10">
                  <c:v>2038</c:v>
                </c:pt>
                <c:pt idx="11">
                  <c:v>2040</c:v>
                </c:pt>
              </c:numCache>
            </c:numRef>
          </c:cat>
          <c:val>
            <c:numRef>
              <c:f>Sheet4!$C$3:$N$3</c:f>
              <c:numCache>
                <c:formatCode>0.00</c:formatCode>
                <c:ptCount val="12"/>
                <c:pt idx="0">
                  <c:v>2.72</c:v>
                </c:pt>
                <c:pt idx="1">
                  <c:v>2.79</c:v>
                </c:pt>
                <c:pt idx="2">
                  <c:v>2.79</c:v>
                </c:pt>
                <c:pt idx="3">
                  <c:v>2.84</c:v>
                </c:pt>
                <c:pt idx="4">
                  <c:v>2.96</c:v>
                </c:pt>
                <c:pt idx="5">
                  <c:v>3.13</c:v>
                </c:pt>
                <c:pt idx="6">
                  <c:v>3.29</c:v>
                </c:pt>
                <c:pt idx="7">
                  <c:v>3.38</c:v>
                </c:pt>
                <c:pt idx="8">
                  <c:v>3.46</c:v>
                </c:pt>
                <c:pt idx="9">
                  <c:v>3.55</c:v>
                </c:pt>
                <c:pt idx="10">
                  <c:v>3.61</c:v>
                </c:pt>
                <c:pt idx="11">
                  <c:v>3.69</c:v>
                </c:pt>
              </c:numCache>
            </c:numRef>
          </c:val>
          <c:extLst>
            <c:ext xmlns:c16="http://schemas.microsoft.com/office/drawing/2014/chart" uri="{C3380CC4-5D6E-409C-BE32-E72D297353CC}">
              <c16:uniqueId val="{00000001-6E0F-EC45-8C09-08BC31B28760}"/>
            </c:ext>
          </c:extLst>
        </c:ser>
        <c:dLbls>
          <c:showLegendKey val="0"/>
          <c:showVal val="0"/>
          <c:showCatName val="0"/>
          <c:showSerName val="0"/>
          <c:showPercent val="0"/>
          <c:showBubbleSize val="0"/>
        </c:dLbls>
        <c:axId val="734497736"/>
        <c:axId val="734501264"/>
      </c:areaChart>
      <c:catAx>
        <c:axId val="73449773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4501264"/>
        <c:crosses val="autoZero"/>
        <c:auto val="1"/>
        <c:lblAlgn val="ctr"/>
        <c:lblOffset val="100"/>
        <c:noMultiLvlLbl val="0"/>
      </c:catAx>
      <c:valAx>
        <c:axId val="73450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44977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urmeGeometricSans4 Regular"/>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dirty="0" smtClean="0">
                <a:solidFill>
                  <a:schemeClr val="accent1"/>
                </a:solidFill>
                <a:latin typeface="HurmeGeometricSans4 Regular"/>
                <a:ea typeface="+mn-ea"/>
                <a:cs typeface="+mn-cs"/>
              </a:defRPr>
            </a:pPr>
            <a:r>
              <a:rPr lang="en-US" sz="1200" b="0" i="0" u="none" strike="noStrike" kern="1200" spc="0" baseline="0" dirty="0">
                <a:solidFill>
                  <a:schemeClr val="accent1"/>
                </a:solidFill>
                <a:latin typeface="HurmeGeometricSans4 Regular"/>
                <a:ea typeface="+mn-ea"/>
                <a:cs typeface="+mn-cs"/>
              </a:rPr>
              <a:t>Projection de la prévalence de la DMLA aux </a:t>
            </a:r>
            <a:r>
              <a:rPr lang="en-US" sz="1200" b="0" i="0" u="none" strike="noStrike" kern="1200" spc="0" baseline="0" dirty="0" err="1">
                <a:solidFill>
                  <a:schemeClr val="accent1"/>
                </a:solidFill>
                <a:latin typeface="HurmeGeometricSans4 Regular"/>
                <a:ea typeface="+mn-ea"/>
                <a:cs typeface="+mn-cs"/>
              </a:rPr>
              <a:t>Etats-Unis</a:t>
            </a:r>
            <a:r>
              <a:rPr lang="en-US" sz="1200" b="0" i="0" u="none" strike="noStrike" kern="1200" spc="0" baseline="0" dirty="0">
                <a:solidFill>
                  <a:schemeClr val="accent1"/>
                </a:solidFill>
                <a:latin typeface="HurmeGeometricSans4 Regular"/>
                <a:ea typeface="+mn-ea"/>
                <a:cs typeface="+mn-cs"/>
              </a:rPr>
              <a:t> (en M, projection moyenne)</a:t>
            </a:r>
            <a:r>
              <a:rPr lang="en-US" sz="1200" b="0" i="0" u="none" strike="noStrike" kern="1200" spc="0" baseline="30000" dirty="0">
                <a:solidFill>
                  <a:schemeClr val="accent1"/>
                </a:solidFill>
                <a:latin typeface="HurmeGeometricSans4 Regular"/>
                <a:ea typeface="+mn-ea"/>
                <a:cs typeface="+mn-cs"/>
              </a:rPr>
              <a:t>1</a:t>
            </a:r>
            <a:r>
              <a:rPr lang="en-US" sz="1200" b="0" i="0" u="none" strike="noStrike" kern="1200" spc="0" baseline="0" dirty="0">
                <a:solidFill>
                  <a:schemeClr val="accent1"/>
                </a:solidFill>
                <a:latin typeface="HurmeGeometricSans4 Regular"/>
                <a:ea typeface="+mn-ea"/>
                <a:cs typeface="+mn-cs"/>
              </a:rPr>
              <a:t> </a:t>
            </a:r>
          </a:p>
        </c:rich>
      </c:tx>
      <c:overlay val="0"/>
      <c:spPr>
        <a:noFill/>
        <a:ln>
          <a:noFill/>
        </a:ln>
        <a:effectLst/>
      </c:spPr>
      <c:txPr>
        <a:bodyPr rot="0" spcFirstLastPara="1" vertOverflow="ellipsis" vert="horz" wrap="square" anchor="ctr" anchorCtr="1"/>
        <a:lstStyle/>
        <a:p>
          <a:pPr>
            <a:defRPr lang="en-US" sz="1200" b="0" i="0" u="none" strike="noStrike" kern="1200" spc="0" baseline="0" dirty="0" smtClean="0">
              <a:solidFill>
                <a:schemeClr val="accent1"/>
              </a:solidFill>
              <a:latin typeface="HurmeGeometricSans4 Regular"/>
              <a:ea typeface="+mn-ea"/>
              <a:cs typeface="+mn-cs"/>
            </a:defRPr>
          </a:pPr>
          <a:endParaRPr lang="fr-FR"/>
        </a:p>
      </c:txPr>
    </c:title>
    <c:autoTitleDeleted val="0"/>
    <c:plotArea>
      <c:layout/>
      <c:areaChart>
        <c:grouping val="stacked"/>
        <c:varyColors val="0"/>
        <c:ser>
          <c:idx val="0"/>
          <c:order val="0"/>
          <c:tx>
            <c:strRef>
              <c:f>Sheet4!$B$4</c:f>
              <c:strCache>
                <c:ptCount val="1"/>
                <c:pt idx="0">
                  <c:v>Early</c:v>
                </c:pt>
              </c:strCache>
            </c:strRef>
          </c:tx>
          <c:spPr>
            <a:solidFill>
              <a:schemeClr val="accent1"/>
            </a:solidFill>
            <a:ln>
              <a:noFill/>
            </a:ln>
            <a:effectLst/>
          </c:spPr>
          <c:cat>
            <c:numRef>
              <c:f>Sheet4!$C$1:$N$1</c:f>
              <c:numCache>
                <c:formatCode>0</c:formatCode>
                <c:ptCount val="12"/>
                <c:pt idx="0">
                  <c:v>2018</c:v>
                </c:pt>
                <c:pt idx="1">
                  <c:v>2020</c:v>
                </c:pt>
                <c:pt idx="2">
                  <c:v>2022</c:v>
                </c:pt>
                <c:pt idx="3">
                  <c:v>2024</c:v>
                </c:pt>
                <c:pt idx="4">
                  <c:v>2026</c:v>
                </c:pt>
                <c:pt idx="5">
                  <c:v>2028</c:v>
                </c:pt>
                <c:pt idx="6">
                  <c:v>2030</c:v>
                </c:pt>
                <c:pt idx="7">
                  <c:v>2032</c:v>
                </c:pt>
                <c:pt idx="8">
                  <c:v>2034</c:v>
                </c:pt>
                <c:pt idx="9">
                  <c:v>2036</c:v>
                </c:pt>
                <c:pt idx="10">
                  <c:v>2038</c:v>
                </c:pt>
                <c:pt idx="11">
                  <c:v>2040</c:v>
                </c:pt>
              </c:numCache>
            </c:numRef>
          </c:cat>
          <c:val>
            <c:numRef>
              <c:f>Sheet4!$C$4:$N$4</c:f>
              <c:numCache>
                <c:formatCode>0.00</c:formatCode>
                <c:ptCount val="12"/>
                <c:pt idx="0">
                  <c:v>16</c:v>
                </c:pt>
                <c:pt idx="1">
                  <c:v>16.7</c:v>
                </c:pt>
                <c:pt idx="2">
                  <c:v>17.32</c:v>
                </c:pt>
                <c:pt idx="3">
                  <c:v>17.989999999999998</c:v>
                </c:pt>
                <c:pt idx="4">
                  <c:v>18.63</c:v>
                </c:pt>
                <c:pt idx="5">
                  <c:v>19.23</c:v>
                </c:pt>
                <c:pt idx="6">
                  <c:v>19.8</c:v>
                </c:pt>
                <c:pt idx="7">
                  <c:v>20.16</c:v>
                </c:pt>
                <c:pt idx="8">
                  <c:v>20.51</c:v>
                </c:pt>
                <c:pt idx="9">
                  <c:v>20.81</c:v>
                </c:pt>
                <c:pt idx="10">
                  <c:v>21.06</c:v>
                </c:pt>
                <c:pt idx="11">
                  <c:v>21.3</c:v>
                </c:pt>
              </c:numCache>
            </c:numRef>
          </c:val>
          <c:extLst>
            <c:ext xmlns:c16="http://schemas.microsoft.com/office/drawing/2014/chart" uri="{C3380CC4-5D6E-409C-BE32-E72D297353CC}">
              <c16:uniqueId val="{00000000-BFBB-304D-8E93-BBE390E09FF1}"/>
            </c:ext>
          </c:extLst>
        </c:ser>
        <c:ser>
          <c:idx val="1"/>
          <c:order val="1"/>
          <c:tx>
            <c:strRef>
              <c:f>Sheet4!$B$5</c:f>
              <c:strCache>
                <c:ptCount val="1"/>
                <c:pt idx="0">
                  <c:v>Late</c:v>
                </c:pt>
              </c:strCache>
            </c:strRef>
          </c:tx>
          <c:spPr>
            <a:solidFill>
              <a:schemeClr val="accent2"/>
            </a:solidFill>
            <a:ln>
              <a:noFill/>
            </a:ln>
            <a:effectLst/>
          </c:spPr>
          <c:cat>
            <c:numRef>
              <c:f>Sheet4!$C$1:$N$1</c:f>
              <c:numCache>
                <c:formatCode>0</c:formatCode>
                <c:ptCount val="12"/>
                <c:pt idx="0">
                  <c:v>2018</c:v>
                </c:pt>
                <c:pt idx="1">
                  <c:v>2020</c:v>
                </c:pt>
                <c:pt idx="2">
                  <c:v>2022</c:v>
                </c:pt>
                <c:pt idx="3">
                  <c:v>2024</c:v>
                </c:pt>
                <c:pt idx="4">
                  <c:v>2026</c:v>
                </c:pt>
                <c:pt idx="5">
                  <c:v>2028</c:v>
                </c:pt>
                <c:pt idx="6">
                  <c:v>2030</c:v>
                </c:pt>
                <c:pt idx="7">
                  <c:v>2032</c:v>
                </c:pt>
                <c:pt idx="8">
                  <c:v>2034</c:v>
                </c:pt>
                <c:pt idx="9">
                  <c:v>2036</c:v>
                </c:pt>
                <c:pt idx="10">
                  <c:v>2038</c:v>
                </c:pt>
                <c:pt idx="11">
                  <c:v>2040</c:v>
                </c:pt>
              </c:numCache>
            </c:numRef>
          </c:cat>
          <c:val>
            <c:numRef>
              <c:f>Sheet4!$C$5:$N$5</c:f>
              <c:numCache>
                <c:formatCode>0.00</c:formatCode>
                <c:ptCount val="12"/>
                <c:pt idx="0">
                  <c:v>0.84</c:v>
                </c:pt>
                <c:pt idx="1">
                  <c:v>0.9</c:v>
                </c:pt>
                <c:pt idx="2">
                  <c:v>0.95</c:v>
                </c:pt>
                <c:pt idx="3">
                  <c:v>1.02</c:v>
                </c:pt>
                <c:pt idx="4">
                  <c:v>1.08</c:v>
                </c:pt>
                <c:pt idx="5">
                  <c:v>1.1399999999999999</c:v>
                </c:pt>
                <c:pt idx="6">
                  <c:v>1.2</c:v>
                </c:pt>
                <c:pt idx="7">
                  <c:v>1.24</c:v>
                </c:pt>
                <c:pt idx="8">
                  <c:v>1.28</c:v>
                </c:pt>
                <c:pt idx="9">
                  <c:v>1.31</c:v>
                </c:pt>
                <c:pt idx="10">
                  <c:v>1.34</c:v>
                </c:pt>
                <c:pt idx="11">
                  <c:v>1.36</c:v>
                </c:pt>
              </c:numCache>
            </c:numRef>
          </c:val>
          <c:extLst>
            <c:ext xmlns:c16="http://schemas.microsoft.com/office/drawing/2014/chart" uri="{C3380CC4-5D6E-409C-BE32-E72D297353CC}">
              <c16:uniqueId val="{00000001-BFBB-304D-8E93-BBE390E09FF1}"/>
            </c:ext>
          </c:extLst>
        </c:ser>
        <c:dLbls>
          <c:showLegendKey val="0"/>
          <c:showVal val="0"/>
          <c:showCatName val="0"/>
          <c:showSerName val="0"/>
          <c:showPercent val="0"/>
          <c:showBubbleSize val="0"/>
        </c:dLbls>
        <c:axId val="734492640"/>
        <c:axId val="734494992"/>
      </c:areaChart>
      <c:catAx>
        <c:axId val="73449264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4494992"/>
        <c:crossesAt val="0"/>
        <c:auto val="1"/>
        <c:lblAlgn val="ctr"/>
        <c:lblOffset val="100"/>
        <c:noMultiLvlLbl val="0"/>
      </c:catAx>
      <c:valAx>
        <c:axId val="73449499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44926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urmeGeometricSans4 Regular"/>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0.21329</cdr:x>
      <cdr:y>0.63681</cdr:y>
    </cdr:from>
    <cdr:to>
      <cdr:x>0.84592</cdr:x>
      <cdr:y>1</cdr:y>
    </cdr:to>
    <cdr:pic>
      <cdr:nvPicPr>
        <cdr:cNvPr id="5" name="Image 4">
          <a:extLst xmlns:a="http://schemas.openxmlformats.org/drawingml/2006/main">
            <a:ext uri="{FF2B5EF4-FFF2-40B4-BE49-F238E27FC236}">
              <a16:creationId xmlns:a16="http://schemas.microsoft.com/office/drawing/2014/main" id="{350C8833-DD7C-4840-96D6-550014F8A3C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36990" y="2073777"/>
          <a:ext cx="2185909" cy="1182722"/>
        </a:xfrm>
        <a:prstGeom xmlns:a="http://schemas.openxmlformats.org/drawingml/2006/main" prst="rect">
          <a:avLst/>
        </a:prstGeom>
      </cdr:spPr>
    </cdr:pic>
  </cdr:relSizeAnchor>
  <cdr:relSizeAnchor xmlns:cdr="http://schemas.openxmlformats.org/drawingml/2006/chartDrawing">
    <cdr:from>
      <cdr:x>0.18656</cdr:x>
      <cdr:y>0.55512</cdr:y>
    </cdr:from>
    <cdr:to>
      <cdr:x>0.46427</cdr:x>
      <cdr:y>0.84452</cdr:y>
    </cdr:to>
    <cdr:sp macro="" textlink="">
      <cdr:nvSpPr>
        <cdr:cNvPr id="7" name="ZoneTexte 6">
          <a:extLst xmlns:a="http://schemas.openxmlformats.org/drawingml/2006/main">
            <a:ext uri="{FF2B5EF4-FFF2-40B4-BE49-F238E27FC236}">
              <a16:creationId xmlns:a16="http://schemas.microsoft.com/office/drawing/2014/main" id="{949894E8-55FE-4530-B630-B5D914198137}"/>
            </a:ext>
          </a:extLst>
        </cdr:cNvPr>
        <cdr:cNvSpPr txBox="1"/>
      </cdr:nvSpPr>
      <cdr:spPr>
        <a:xfrm xmlns:a="http://schemas.openxmlformats.org/drawingml/2006/main">
          <a:off x="614289" y="1753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0.10526</cdr:x>
      <cdr:y>0.54419</cdr:y>
    </cdr:from>
    <cdr:to>
      <cdr:x>1</cdr:x>
      <cdr:y>0.63681</cdr:y>
    </cdr:to>
    <cdr:pic>
      <cdr:nvPicPr>
        <cdr:cNvPr id="15" name="Image 14">
          <a:extLst xmlns:a="http://schemas.openxmlformats.org/drawingml/2006/main">
            <a:ext uri="{FF2B5EF4-FFF2-40B4-BE49-F238E27FC236}">
              <a16:creationId xmlns:a16="http://schemas.microsoft.com/office/drawing/2014/main" id="{E8C4B89C-A3FA-41E2-A421-AA07C0239E4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3721" y="1772158"/>
          <a:ext cx="3091570" cy="30161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D66AC1-BD1F-4713-BEFD-34C23C7B65B4}"/>
              </a:ext>
            </a:extLst>
          </p:cNvPr>
          <p:cNvSpPr>
            <a:spLocks noGrp="1"/>
          </p:cNvSpPr>
          <p:nvPr>
            <p:ph type="hdr" sz="quarter"/>
          </p:nvPr>
        </p:nvSpPr>
        <p:spPr>
          <a:xfrm>
            <a:off x="0" y="0"/>
            <a:ext cx="2945659" cy="498056"/>
          </a:xfrm>
          <a:prstGeom prst="rect">
            <a:avLst/>
          </a:prstGeom>
        </p:spPr>
        <p:txBody>
          <a:bodyPr vert="horz" lIns="91413" tIns="45706" rIns="91413" bIns="45706"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BF1292CC-7934-4147-B29C-B24789C4364A}"/>
              </a:ext>
            </a:extLst>
          </p:cNvPr>
          <p:cNvSpPr>
            <a:spLocks noGrp="1"/>
          </p:cNvSpPr>
          <p:nvPr>
            <p:ph type="dt" sz="quarter" idx="1"/>
          </p:nvPr>
        </p:nvSpPr>
        <p:spPr>
          <a:xfrm>
            <a:off x="3850443" y="0"/>
            <a:ext cx="2945659" cy="498056"/>
          </a:xfrm>
          <a:prstGeom prst="rect">
            <a:avLst/>
          </a:prstGeom>
        </p:spPr>
        <p:txBody>
          <a:bodyPr vert="horz" lIns="91413" tIns="45706" rIns="91413" bIns="45706" rtlCol="0"/>
          <a:lstStyle>
            <a:lvl1pPr algn="r">
              <a:defRPr sz="1200"/>
            </a:lvl1pPr>
          </a:lstStyle>
          <a:p>
            <a:fld id="{9558D270-C3B7-4CF3-8364-59A4DA5D1BF6}" type="datetimeFigureOut">
              <a:rPr lang="fr-FR" smtClean="0"/>
              <a:t>02/12/2020</a:t>
            </a:fld>
            <a:endParaRPr lang="fr-FR" dirty="0"/>
          </a:p>
        </p:txBody>
      </p:sp>
      <p:sp>
        <p:nvSpPr>
          <p:cNvPr id="4" name="Espace réservé du pied de page 3">
            <a:extLst>
              <a:ext uri="{FF2B5EF4-FFF2-40B4-BE49-F238E27FC236}">
                <a16:creationId xmlns:a16="http://schemas.microsoft.com/office/drawing/2014/main" id="{48BDED41-19E0-4940-8562-620763DEC494}"/>
              </a:ext>
            </a:extLst>
          </p:cNvPr>
          <p:cNvSpPr>
            <a:spLocks noGrp="1"/>
          </p:cNvSpPr>
          <p:nvPr>
            <p:ph type="ftr" sz="quarter" idx="2"/>
          </p:nvPr>
        </p:nvSpPr>
        <p:spPr>
          <a:xfrm>
            <a:off x="0" y="9428584"/>
            <a:ext cx="2945659" cy="498055"/>
          </a:xfrm>
          <a:prstGeom prst="rect">
            <a:avLst/>
          </a:prstGeom>
        </p:spPr>
        <p:txBody>
          <a:bodyPr vert="horz" lIns="91413" tIns="45706" rIns="91413" bIns="45706"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5FEEBBE4-0861-427D-87C9-15F9C3EE6DDE}"/>
              </a:ext>
            </a:extLst>
          </p:cNvPr>
          <p:cNvSpPr>
            <a:spLocks noGrp="1"/>
          </p:cNvSpPr>
          <p:nvPr>
            <p:ph type="sldNum" sz="quarter" idx="3"/>
          </p:nvPr>
        </p:nvSpPr>
        <p:spPr>
          <a:xfrm>
            <a:off x="3850443" y="9428584"/>
            <a:ext cx="2945659" cy="498055"/>
          </a:xfrm>
          <a:prstGeom prst="rect">
            <a:avLst/>
          </a:prstGeom>
        </p:spPr>
        <p:txBody>
          <a:bodyPr vert="horz" lIns="91413" tIns="45706" rIns="91413" bIns="45706" rtlCol="0" anchor="b"/>
          <a:lstStyle>
            <a:lvl1pPr algn="r">
              <a:defRPr sz="1200"/>
            </a:lvl1pPr>
          </a:lstStyle>
          <a:p>
            <a:fld id="{63683C4D-98A2-4777-857B-AF0213516A68}" type="slidenum">
              <a:rPr lang="fr-FR" smtClean="0"/>
              <a:t>‹N°›</a:t>
            </a:fld>
            <a:endParaRPr lang="fr-FR" dirty="0"/>
          </a:p>
        </p:txBody>
      </p:sp>
    </p:spTree>
    <p:extLst>
      <p:ext uri="{BB962C8B-B14F-4D97-AF65-F5344CB8AC3E}">
        <p14:creationId xmlns:p14="http://schemas.microsoft.com/office/powerpoint/2010/main" val="3717576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C94D4A79-A2BE-2C46-A22B-D8D437CB3AD0}" type="datetimeFigureOut">
              <a:rPr lang="en-US" smtClean="0"/>
              <a:t>12/2/2020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B320FCAC-BC6E-3540-85E3-E1C5FADA8963}" type="slidenum">
              <a:rPr lang="en-US" smtClean="0"/>
              <a:t>‹N°›</a:t>
            </a:fld>
            <a:endParaRPr lang="en-US" dirty="0"/>
          </a:p>
        </p:txBody>
      </p:sp>
    </p:spTree>
    <p:extLst>
      <p:ext uri="{BB962C8B-B14F-4D97-AF65-F5344CB8AC3E}">
        <p14:creationId xmlns:p14="http://schemas.microsoft.com/office/powerpoint/2010/main" val="18984940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1</a:t>
            </a:fld>
            <a:endParaRPr lang="en-US" dirty="0"/>
          </a:p>
        </p:txBody>
      </p:sp>
    </p:spTree>
    <p:extLst>
      <p:ext uri="{BB962C8B-B14F-4D97-AF65-F5344CB8AC3E}">
        <p14:creationId xmlns:p14="http://schemas.microsoft.com/office/powerpoint/2010/main" val="10676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2</a:t>
            </a:fld>
            <a:endParaRPr lang="en-US" dirty="0"/>
          </a:p>
        </p:txBody>
      </p:sp>
    </p:spTree>
    <p:extLst>
      <p:ext uri="{BB962C8B-B14F-4D97-AF65-F5344CB8AC3E}">
        <p14:creationId xmlns:p14="http://schemas.microsoft.com/office/powerpoint/2010/main" val="260857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4</a:t>
            </a:fld>
            <a:endParaRPr lang="en-US" dirty="0"/>
          </a:p>
        </p:txBody>
      </p:sp>
    </p:spTree>
    <p:extLst>
      <p:ext uri="{BB962C8B-B14F-4D97-AF65-F5344CB8AC3E}">
        <p14:creationId xmlns:p14="http://schemas.microsoft.com/office/powerpoint/2010/main" val="122544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5</a:t>
            </a:fld>
            <a:endParaRPr lang="en-US" dirty="0"/>
          </a:p>
        </p:txBody>
      </p:sp>
    </p:spTree>
    <p:extLst>
      <p:ext uri="{BB962C8B-B14F-4D97-AF65-F5344CB8AC3E}">
        <p14:creationId xmlns:p14="http://schemas.microsoft.com/office/powerpoint/2010/main" val="213636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11</a:t>
            </a:fld>
            <a:endParaRPr lang="en-US" dirty="0"/>
          </a:p>
        </p:txBody>
      </p:sp>
    </p:spTree>
    <p:extLst>
      <p:ext uri="{BB962C8B-B14F-4D97-AF65-F5344CB8AC3E}">
        <p14:creationId xmlns:p14="http://schemas.microsoft.com/office/powerpoint/2010/main" val="197490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22</a:t>
            </a:fld>
            <a:endParaRPr lang="en-US" dirty="0"/>
          </a:p>
        </p:txBody>
      </p:sp>
    </p:spTree>
    <p:extLst>
      <p:ext uri="{BB962C8B-B14F-4D97-AF65-F5344CB8AC3E}">
        <p14:creationId xmlns:p14="http://schemas.microsoft.com/office/powerpoint/2010/main" val="363319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CAC-BC6E-3540-85E3-E1C5FADA8963}" type="slidenum">
              <a:rPr lang="en-US" smtClean="0"/>
              <a:t>23</a:t>
            </a:fld>
            <a:endParaRPr lang="en-US" dirty="0"/>
          </a:p>
        </p:txBody>
      </p:sp>
    </p:spTree>
    <p:extLst>
      <p:ext uri="{BB962C8B-B14F-4D97-AF65-F5344CB8AC3E}">
        <p14:creationId xmlns:p14="http://schemas.microsoft.com/office/powerpoint/2010/main" val="1427286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descr="Une image contenant ciel, plage, extérieur, eau&#10;&#10;Description générée automatiquement">
            <a:extLst>
              <a:ext uri="{FF2B5EF4-FFF2-40B4-BE49-F238E27FC236}">
                <a16:creationId xmlns:a16="http://schemas.microsoft.com/office/drawing/2014/main" id="{01F1212F-821A-4D73-BAF7-EDB8FAF864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3" y="0"/>
            <a:ext cx="9142577" cy="6858000"/>
          </a:xfrm>
          <a:prstGeom prst="rect">
            <a:avLst/>
          </a:prstGeom>
        </p:spPr>
      </p:pic>
      <p:sp>
        <p:nvSpPr>
          <p:cNvPr id="5" name="Rectangle 4"/>
          <p:cNvSpPr/>
          <p:nvPr userDrawn="1"/>
        </p:nvSpPr>
        <p:spPr>
          <a:xfrm>
            <a:off x="0" y="0"/>
            <a:ext cx="9144000" cy="6858000"/>
          </a:xfrm>
          <a:prstGeom prst="rect">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re 7">
            <a:extLst>
              <a:ext uri="{FF2B5EF4-FFF2-40B4-BE49-F238E27FC236}">
                <a16:creationId xmlns:a16="http://schemas.microsoft.com/office/drawing/2014/main" id="{B6EBD1C0-60C4-46A3-909F-5AE3D92DF888}"/>
              </a:ext>
            </a:extLst>
          </p:cNvPr>
          <p:cNvSpPr>
            <a:spLocks noGrp="1"/>
          </p:cNvSpPr>
          <p:nvPr>
            <p:ph type="title"/>
          </p:nvPr>
        </p:nvSpPr>
        <p:spPr>
          <a:xfrm>
            <a:off x="261097" y="1817409"/>
            <a:ext cx="4508126" cy="1325563"/>
          </a:xfrm>
        </p:spPr>
        <p:txBody>
          <a:bodyPr>
            <a:normAutofit/>
          </a:bodyPr>
          <a:lstStyle>
            <a:lvl1pPr>
              <a:defRPr sz="3200" cap="all" baseline="0">
                <a:solidFill>
                  <a:srgbClr val="5376B9"/>
                </a:solidFill>
              </a:defRPr>
            </a:lvl1pPr>
          </a:lstStyle>
          <a:p>
            <a:r>
              <a:rPr lang="fr-FR" dirty="0"/>
              <a:t>Modifiez le style du titre</a:t>
            </a:r>
          </a:p>
        </p:txBody>
      </p:sp>
      <p:pic>
        <p:nvPicPr>
          <p:cNvPr id="11" name="Image 10">
            <a:extLst>
              <a:ext uri="{FF2B5EF4-FFF2-40B4-BE49-F238E27FC236}">
                <a16:creationId xmlns:a16="http://schemas.microsoft.com/office/drawing/2014/main" id="{68393B3A-94AA-4B33-9498-051C6F0BEA3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7438" y="215320"/>
            <a:ext cx="3457575" cy="1457325"/>
          </a:xfrm>
          <a:prstGeom prst="rect">
            <a:avLst/>
          </a:prstGeom>
        </p:spPr>
      </p:pic>
    </p:spTree>
    <p:extLst>
      <p:ext uri="{BB962C8B-B14F-4D97-AF65-F5344CB8AC3E}">
        <p14:creationId xmlns:p14="http://schemas.microsoft.com/office/powerpoint/2010/main" val="395704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371601"/>
            <a:ext cx="7886700" cy="301811"/>
          </a:xfrm>
          <a:prstGeom prst="rect">
            <a:avLst/>
          </a:prstGeom>
        </p:spPr>
        <p:txBody>
          <a:bodyPr/>
          <a:lstStyle>
            <a:lvl1pPr marL="0" indent="0">
              <a:buNone/>
              <a:tabLst>
                <a:tab pos="2173288" algn="l"/>
              </a:tabLst>
              <a:defRPr sz="1600" b="1" i="0" cap="all" baseline="0">
                <a:solidFill>
                  <a:srgbClr val="8493FF"/>
                </a:solidFill>
                <a:latin typeface="HurmeGeometricSans4 Regular"/>
                <a:cs typeface="HurmeGeometricSans4 Regular"/>
              </a:defRPr>
            </a:lvl1pPr>
            <a:lvl2pPr marL="230400">
              <a:spcBef>
                <a:spcPts val="500"/>
              </a:spcBef>
              <a:defRPr sz="1600" baseline="0">
                <a:solidFill>
                  <a:srgbClr val="707070"/>
                </a:solidFill>
              </a:defRPr>
            </a:lvl2pPr>
            <a:lvl3pPr>
              <a:defRPr sz="1600" baseline="0">
                <a:solidFill>
                  <a:srgbClr val="707070"/>
                </a:solidFill>
              </a:defRPr>
            </a:lvl3pPr>
            <a:lvl4pPr>
              <a:defRPr sz="1600" baseline="0">
                <a:solidFill>
                  <a:srgbClr val="707070"/>
                </a:solidFill>
              </a:defRPr>
            </a:lvl4pPr>
            <a:lvl5pPr>
              <a:defRPr sz="1600" baseline="0">
                <a:solidFill>
                  <a:srgbClr val="707070"/>
                </a:solidFill>
              </a:defRPr>
            </a:lvl5pPr>
          </a:lstStyle>
          <a:p>
            <a:pPr lvl="0"/>
            <a:r>
              <a:rPr lang="fr-FR" dirty="0"/>
              <a:t>Cliquez pour modifier les styles du texte du masque</a:t>
            </a:r>
            <a:endParaRPr lang="en-US" dirty="0"/>
          </a:p>
        </p:txBody>
      </p:sp>
      <p:sp>
        <p:nvSpPr>
          <p:cNvPr id="9" name="Titre 8">
            <a:extLst>
              <a:ext uri="{FF2B5EF4-FFF2-40B4-BE49-F238E27FC236}">
                <a16:creationId xmlns:a16="http://schemas.microsoft.com/office/drawing/2014/main" id="{08238860-72A6-4364-8C69-461D7B20AADA}"/>
              </a:ext>
            </a:extLst>
          </p:cNvPr>
          <p:cNvSpPr>
            <a:spLocks noGrp="1"/>
          </p:cNvSpPr>
          <p:nvPr>
            <p:ph type="title"/>
          </p:nvPr>
        </p:nvSpPr>
        <p:spPr>
          <a:xfrm>
            <a:off x="628650" y="136524"/>
            <a:ext cx="7886700" cy="903383"/>
          </a:xfrm>
          <a:prstGeom prst="rect">
            <a:avLst/>
          </a:prstGeom>
        </p:spPr>
        <p:txBody>
          <a:bodyPr anchor="b" anchorCtr="0">
            <a:normAutofit/>
          </a:bodyPr>
          <a:lstStyle>
            <a:lvl1pPr>
              <a:defRPr sz="2400" b="1" baseline="0">
                <a:solidFill>
                  <a:srgbClr val="429C7C"/>
                </a:solidFill>
              </a:defRPr>
            </a:lvl1pPr>
          </a:lstStyle>
          <a:p>
            <a:r>
              <a:rPr lang="fr-FR" dirty="0"/>
              <a:t>Modifiez le style du titre</a:t>
            </a:r>
          </a:p>
        </p:txBody>
      </p:sp>
      <p:sp>
        <p:nvSpPr>
          <p:cNvPr id="5" name="Content Placeholder 4"/>
          <p:cNvSpPr>
            <a:spLocks noGrp="1"/>
          </p:cNvSpPr>
          <p:nvPr>
            <p:ph sz="quarter" idx="13"/>
          </p:nvPr>
        </p:nvSpPr>
        <p:spPr>
          <a:xfrm>
            <a:off x="628184" y="1665942"/>
            <a:ext cx="7902575" cy="4377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942859" y="6383666"/>
            <a:ext cx="2057400" cy="365125"/>
          </a:xfrm>
          <a:prstGeom prst="rect">
            <a:avLst/>
          </a:prstGeom>
        </p:spPr>
        <p:txBody>
          <a:bodyPr vert="horz" lIns="91440" tIns="45720" rIns="91440" bIns="45720" rtlCol="0" anchor="ctr"/>
          <a:lstStyle>
            <a:lvl1pPr algn="r">
              <a:defRPr sz="1200">
                <a:solidFill>
                  <a:schemeClr val="tx1"/>
                </a:solidFill>
              </a:defRPr>
            </a:lvl1pPr>
          </a:lstStyle>
          <a:p>
            <a:fld id="{30090C8A-1B40-4CCF-A0FD-EFB1A21F8E3E}" type="slidenum">
              <a:rPr lang="fr-FR" smtClean="0"/>
              <a:pPr/>
              <a:t>‹N°›</a:t>
            </a:fld>
            <a:endParaRPr lang="fr-FR" dirty="0"/>
          </a:p>
        </p:txBody>
      </p:sp>
    </p:spTree>
    <p:extLst>
      <p:ext uri="{BB962C8B-B14F-4D97-AF65-F5344CB8AC3E}">
        <p14:creationId xmlns:p14="http://schemas.microsoft.com/office/powerpoint/2010/main" val="12057818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r-FR" dirty="0"/>
          </a:p>
        </p:txBody>
      </p:sp>
      <p:sp>
        <p:nvSpPr>
          <p:cNvPr id="5" name="Slide Number Placeholder 4"/>
          <p:cNvSpPr>
            <a:spLocks noGrp="1"/>
          </p:cNvSpPr>
          <p:nvPr>
            <p:ph type="sldNum" sz="quarter" idx="12"/>
          </p:nvPr>
        </p:nvSpPr>
        <p:spPr/>
        <p:txBody>
          <a:bodyPr/>
          <a:lstStyle/>
          <a:p>
            <a:fld id="{30090C8A-1B40-4CCF-A0FD-EFB1A21F8E3E}" type="slidenum">
              <a:rPr lang="fr-FR" smtClean="0"/>
              <a:t>‹N°›</a:t>
            </a:fld>
            <a:endParaRPr lang="fr-FR" dirty="0"/>
          </a:p>
        </p:txBody>
      </p:sp>
      <p:sp>
        <p:nvSpPr>
          <p:cNvPr id="8" name="Content Placeholder 7"/>
          <p:cNvSpPr>
            <a:spLocks noGrp="1"/>
          </p:cNvSpPr>
          <p:nvPr>
            <p:ph sz="quarter" idx="13"/>
          </p:nvPr>
        </p:nvSpPr>
        <p:spPr>
          <a:xfrm>
            <a:off x="620713" y="1382058"/>
            <a:ext cx="7910512" cy="4796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3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r-FR" dirty="0"/>
              <a:t>Modifiez le style du titre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Slide Number Placeholder 5"/>
          <p:cNvSpPr>
            <a:spLocks noGrp="1"/>
          </p:cNvSpPr>
          <p:nvPr>
            <p:ph type="sldNum" sz="quarter" idx="4"/>
          </p:nvPr>
        </p:nvSpPr>
        <p:spPr>
          <a:xfrm>
            <a:off x="6942859" y="6383666"/>
            <a:ext cx="2057400" cy="365125"/>
          </a:xfrm>
          <a:prstGeom prst="rect">
            <a:avLst/>
          </a:prstGeom>
        </p:spPr>
        <p:txBody>
          <a:bodyPr vert="horz" lIns="91440" tIns="45720" rIns="91440" bIns="45720" rtlCol="0" anchor="ctr"/>
          <a:lstStyle>
            <a:lvl1pPr algn="r">
              <a:defRPr sz="1200">
                <a:solidFill>
                  <a:schemeClr val="tx1"/>
                </a:solidFill>
              </a:defRPr>
            </a:lvl1pPr>
          </a:lstStyle>
          <a:p>
            <a:fld id="{30090C8A-1B40-4CCF-A0FD-EFB1A21F8E3E}" type="slidenum">
              <a:rPr lang="fr-FR" smtClean="0"/>
              <a:pPr/>
              <a:t>‹N°›</a:t>
            </a:fld>
            <a:endParaRPr lang="fr-FR" dirty="0"/>
          </a:p>
        </p:txBody>
      </p:sp>
    </p:spTree>
    <p:extLst>
      <p:ext uri="{BB962C8B-B14F-4D97-AF65-F5344CB8AC3E}">
        <p14:creationId xmlns:p14="http://schemas.microsoft.com/office/powerpoint/2010/main" val="289865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28650" y="179296"/>
            <a:ext cx="7886700" cy="866586"/>
          </a:xfrm>
          <a:prstGeom prst="rect">
            <a:avLst/>
          </a:prstGeom>
        </p:spPr>
        <p:txBody>
          <a:bodyPr/>
          <a:lstStyle/>
          <a:p>
            <a:r>
              <a:rPr lang="fr-FR" dirty="0"/>
              <a:t>Modifiez le style du titre</a:t>
            </a:r>
            <a:endParaRPr lang="en-US" dirty="0"/>
          </a:p>
        </p:txBody>
      </p:sp>
      <p:sp>
        <p:nvSpPr>
          <p:cNvPr id="6" name="Slide Number Placeholder 5"/>
          <p:cNvSpPr>
            <a:spLocks noGrp="1"/>
          </p:cNvSpPr>
          <p:nvPr>
            <p:ph type="sldNum" sz="quarter" idx="4"/>
          </p:nvPr>
        </p:nvSpPr>
        <p:spPr>
          <a:xfrm>
            <a:off x="6942859" y="6383666"/>
            <a:ext cx="2057400" cy="365125"/>
          </a:xfrm>
          <a:prstGeom prst="rect">
            <a:avLst/>
          </a:prstGeom>
        </p:spPr>
        <p:txBody>
          <a:bodyPr vert="horz" lIns="91440" tIns="45720" rIns="91440" bIns="45720" rtlCol="0" anchor="ctr"/>
          <a:lstStyle>
            <a:lvl1pPr algn="r">
              <a:defRPr sz="1200">
                <a:solidFill>
                  <a:schemeClr val="tx1"/>
                </a:solidFill>
              </a:defRPr>
            </a:lvl1pPr>
          </a:lstStyle>
          <a:p>
            <a:fld id="{30090C8A-1B40-4CCF-A0FD-EFB1A21F8E3E}" type="slidenum">
              <a:rPr lang="fr-FR" smtClean="0"/>
              <a:pPr/>
              <a:t>‹N°›</a:t>
            </a:fld>
            <a:endParaRPr lang="fr-FR" dirty="0"/>
          </a:p>
        </p:txBody>
      </p:sp>
    </p:spTree>
    <p:extLst>
      <p:ext uri="{BB962C8B-B14F-4D97-AF65-F5344CB8AC3E}">
        <p14:creationId xmlns:p14="http://schemas.microsoft.com/office/powerpoint/2010/main" val="360363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942859" y="6383666"/>
            <a:ext cx="2057400" cy="365125"/>
          </a:xfrm>
          <a:prstGeom prst="rect">
            <a:avLst/>
          </a:prstGeom>
        </p:spPr>
        <p:txBody>
          <a:bodyPr vert="horz" lIns="91440" tIns="45720" rIns="91440" bIns="45720" rtlCol="0" anchor="ctr"/>
          <a:lstStyle>
            <a:lvl1pPr algn="r">
              <a:defRPr sz="1200">
                <a:solidFill>
                  <a:schemeClr val="tx1"/>
                </a:solidFill>
              </a:defRPr>
            </a:lvl1pPr>
          </a:lstStyle>
          <a:p>
            <a:fld id="{30090C8A-1B40-4CCF-A0FD-EFB1A21F8E3E}" type="slidenum">
              <a:rPr lang="fr-FR" smtClean="0"/>
              <a:pPr/>
              <a:t>‹N°›</a:t>
            </a:fld>
            <a:endParaRPr lang="fr-FR" dirty="0"/>
          </a:p>
        </p:txBody>
      </p:sp>
    </p:spTree>
    <p:extLst>
      <p:ext uri="{BB962C8B-B14F-4D97-AF65-F5344CB8AC3E}">
        <p14:creationId xmlns:p14="http://schemas.microsoft.com/office/powerpoint/2010/main" val="111149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322" y="0"/>
            <a:ext cx="8351277" cy="956234"/>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397724" y="1219988"/>
            <a:ext cx="8342444" cy="4794904"/>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6942859" y="6383666"/>
            <a:ext cx="2057400" cy="365125"/>
          </a:xfrm>
          <a:prstGeom prst="rect">
            <a:avLst/>
          </a:prstGeom>
        </p:spPr>
        <p:txBody>
          <a:bodyPr vert="horz" lIns="91440" tIns="45720" rIns="91440" bIns="45720" rtlCol="0" anchor="ctr"/>
          <a:lstStyle>
            <a:lvl1pPr algn="r">
              <a:defRPr sz="1200">
                <a:solidFill>
                  <a:schemeClr val="tx1"/>
                </a:solidFill>
              </a:defRPr>
            </a:lvl1pPr>
          </a:lstStyle>
          <a:p>
            <a:fld id="{30090C8A-1B40-4CCF-A0FD-EFB1A21F8E3E}" type="slidenum">
              <a:rPr lang="fr-FR" smtClean="0"/>
              <a:pPr/>
              <a:t>‹N°›</a:t>
            </a:fld>
            <a:endParaRPr lang="fr-FR" dirty="0"/>
          </a:p>
        </p:txBody>
      </p:sp>
      <p:pic>
        <p:nvPicPr>
          <p:cNvPr id="7" name="Image 7">
            <a:extLst>
              <a:ext uri="{FF2B5EF4-FFF2-40B4-BE49-F238E27FC236}">
                <a16:creationId xmlns:a16="http://schemas.microsoft.com/office/drawing/2014/main" id="{04D7107C-EA61-4380-9990-CD773FA0F172}"/>
              </a:ext>
            </a:extLst>
          </p:cNvPr>
          <p:cNvPicPr>
            <a:picLocks/>
          </p:cNvPicPr>
          <p:nvPr userDrawn="1"/>
        </p:nvPicPr>
        <p:blipFill>
          <a:blip r:embed="rId8">
            <a:extLst>
              <a:ext uri="{28A0092B-C50C-407E-A947-70E740481C1C}">
                <a14:useLocalDpi xmlns:a14="http://schemas.microsoft.com/office/drawing/2010/main"/>
              </a:ext>
            </a:extLst>
          </a:blip>
          <a:stretch>
            <a:fillRect/>
          </a:stretch>
        </p:blipFill>
        <p:spPr>
          <a:xfrm>
            <a:off x="316075" y="0"/>
            <a:ext cx="81649" cy="936000"/>
          </a:xfrm>
          <a:prstGeom prst="rect">
            <a:avLst/>
          </a:prstGeom>
        </p:spPr>
      </p:pic>
      <p:pic>
        <p:nvPicPr>
          <p:cNvPr id="11" name="Image 12">
            <a:extLst>
              <a:ext uri="{FF2B5EF4-FFF2-40B4-BE49-F238E27FC236}">
                <a16:creationId xmlns:a16="http://schemas.microsoft.com/office/drawing/2014/main" id="{48DD8984-8E2B-44B1-95C4-D5181B33D67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7724" y="6349210"/>
            <a:ext cx="1036864" cy="434036"/>
          </a:xfrm>
          <a:prstGeom prst="rect">
            <a:avLst/>
          </a:prstGeom>
        </p:spPr>
      </p:pic>
    </p:spTree>
    <p:extLst>
      <p:ext uri="{BB962C8B-B14F-4D97-AF65-F5344CB8AC3E}">
        <p14:creationId xmlns:p14="http://schemas.microsoft.com/office/powerpoint/2010/main" val="1848136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4" r:id="rId3"/>
    <p:sldLayoutId id="2147483663"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666666"/>
          </a:solidFill>
          <a:latin typeface="HurmeGeometricSans4 Regular"/>
          <a:ea typeface="+mn-ea"/>
          <a:cs typeface="HurmeGeometricSans4 Regular"/>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666666"/>
          </a:solidFill>
          <a:latin typeface="HurmeGeometricSans4 Regular"/>
          <a:ea typeface="+mn-ea"/>
          <a:cs typeface="HurmeGeometricSans4 Regular"/>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rgbClr val="666666"/>
          </a:solidFill>
          <a:latin typeface="HurmeGeometricSans4 Regular"/>
          <a:ea typeface="+mn-ea"/>
          <a:cs typeface="HurmeGeometricSans4 Regular"/>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4.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18" Type="http://schemas.microsoft.com/office/2007/relationships/hdphoto" Target="../media/hdphoto10.wdp"/><Relationship Id="rId3" Type="http://schemas.microsoft.com/office/2007/relationships/hdphoto" Target="../media/hdphoto6.wdp"/><Relationship Id="rId7" Type="http://schemas.microsoft.com/office/2007/relationships/hdphoto" Target="../media/hdphoto5.wdp"/><Relationship Id="rId12" Type="http://schemas.openxmlformats.org/officeDocument/2006/relationships/image" Target="../media/image52.tiff"/><Relationship Id="rId17" Type="http://schemas.openxmlformats.org/officeDocument/2006/relationships/image" Target="../media/image56.png"/><Relationship Id="rId2" Type="http://schemas.openxmlformats.org/officeDocument/2006/relationships/image" Target="../media/image48.jpeg"/><Relationship Id="rId16" Type="http://schemas.microsoft.com/office/2007/relationships/hdphoto" Target="../media/hdphoto9.wdp"/><Relationship Id="rId1" Type="http://schemas.openxmlformats.org/officeDocument/2006/relationships/slideLayout" Target="../slideLayouts/slideLayout3.xml"/><Relationship Id="rId6" Type="http://schemas.openxmlformats.org/officeDocument/2006/relationships/image" Target="../media/image38.jpeg"/><Relationship Id="rId11" Type="http://schemas.openxmlformats.org/officeDocument/2006/relationships/image" Target="../media/image23.png"/><Relationship Id="rId5" Type="http://schemas.microsoft.com/office/2007/relationships/hdphoto" Target="../media/hdphoto7.wdp"/><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7.png"/><Relationship Id="rId4" Type="http://schemas.openxmlformats.org/officeDocument/2006/relationships/image" Target="../media/image49.png"/><Relationship Id="rId9" Type="http://schemas.microsoft.com/office/2007/relationships/hdphoto" Target="../media/hdphoto8.wdp"/><Relationship Id="rId14" Type="http://schemas.openxmlformats.org/officeDocument/2006/relationships/image" Target="../media/image54.jpe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7.jpeg"/><Relationship Id="rId3" Type="http://schemas.openxmlformats.org/officeDocument/2006/relationships/image" Target="../media/image59.jpeg"/><Relationship Id="rId7" Type="http://schemas.microsoft.com/office/2007/relationships/hdphoto" Target="../media/hdphoto12.wdp"/><Relationship Id="rId12" Type="http://schemas.openxmlformats.org/officeDocument/2006/relationships/image" Target="../media/image16.png"/><Relationship Id="rId17" Type="http://schemas.openxmlformats.org/officeDocument/2006/relationships/image" Target="../media/image66.tiff"/><Relationship Id="rId2" Type="http://schemas.openxmlformats.org/officeDocument/2006/relationships/image" Target="../media/image58.jpe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5.png"/><Relationship Id="rId5" Type="http://schemas.microsoft.com/office/2007/relationships/hdphoto" Target="../media/hdphoto11.wdp"/><Relationship Id="rId15" Type="http://schemas.microsoft.com/office/2007/relationships/hdphoto" Target="../media/hdphoto8.wdp"/><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 Id="rId1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investors@biophytis.com" TargetMode="External"/><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8.tiff"/><Relationship Id="rId10" Type="http://schemas.microsoft.com/office/2007/relationships/hdphoto" Target="../media/hdphoto4.wdp"/><Relationship Id="rId19" Type="http://schemas.openxmlformats.org/officeDocument/2006/relationships/image" Target="../media/image22.jpe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392" y="6427008"/>
            <a:ext cx="8769764" cy="338554"/>
          </a:xfrm>
          <a:prstGeom prst="rect">
            <a:avLst/>
          </a:prstGeom>
        </p:spPr>
        <p:txBody>
          <a:bodyPr wrap="square">
            <a:spAutoFit/>
          </a:bodyPr>
          <a:lstStyle/>
          <a:p>
            <a:pPr algn="r"/>
            <a:r>
              <a:rPr lang="fr-FR" sz="1600" b="1" dirty="0">
                <a:solidFill>
                  <a:schemeClr val="accent1"/>
                </a:solidFill>
                <a:latin typeface="Hurme Geometric Sans 4" charset="0"/>
                <a:ea typeface="Hurme Geometric Sans 4" charset="0"/>
                <a:cs typeface="Hurme Geometric Sans 4" charset="0"/>
              </a:rPr>
              <a:t>Décembre</a:t>
            </a:r>
            <a:r>
              <a:rPr lang="en-US" sz="1600" b="1" dirty="0">
                <a:solidFill>
                  <a:schemeClr val="accent1"/>
                </a:solidFill>
                <a:latin typeface="Hurme Geometric Sans 4" charset="0"/>
                <a:ea typeface="Hurme Geometric Sans 4" charset="0"/>
                <a:cs typeface="Hurme Geometric Sans 4" charset="0"/>
              </a:rPr>
              <a:t> 2020 I </a:t>
            </a:r>
            <a:r>
              <a:rPr lang="en-US" sz="1600" b="1" dirty="0">
                <a:solidFill>
                  <a:schemeClr val="tx1">
                    <a:lumMod val="50000"/>
                  </a:schemeClr>
                </a:solidFill>
                <a:latin typeface="Hurme Geometric Sans 4" charset="0"/>
                <a:ea typeface="Hurme Geometric Sans 4" charset="0"/>
                <a:cs typeface="Hurme Geometric Sans 4" charset="0"/>
              </a:rPr>
              <a:t> Euronext, EPA: ALBPS</a:t>
            </a:r>
          </a:p>
        </p:txBody>
      </p:sp>
      <p:pic>
        <p:nvPicPr>
          <p:cNvPr id="7" name="Picture 6">
            <a:extLst>
              <a:ext uri="{FF2B5EF4-FFF2-40B4-BE49-F238E27FC236}">
                <a16:creationId xmlns:a16="http://schemas.microsoft.com/office/drawing/2014/main" id="{BF28F252-4C2E-684B-BAEA-7CF8770C83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90" r="-22049" b="-17162"/>
          <a:stretch/>
        </p:blipFill>
        <p:spPr>
          <a:xfrm>
            <a:off x="335857" y="92438"/>
            <a:ext cx="4236142" cy="2105738"/>
          </a:xfrm>
          <a:prstGeom prst="rect">
            <a:avLst/>
          </a:prstGeom>
        </p:spPr>
      </p:pic>
      <p:sp>
        <p:nvSpPr>
          <p:cNvPr id="3" name="TextBox 2">
            <a:extLst>
              <a:ext uri="{FF2B5EF4-FFF2-40B4-BE49-F238E27FC236}">
                <a16:creationId xmlns:a16="http://schemas.microsoft.com/office/drawing/2014/main" id="{6DE427D6-F643-434A-9DEC-BBEBFF1E78A1}"/>
              </a:ext>
            </a:extLst>
          </p:cNvPr>
          <p:cNvSpPr txBox="1"/>
          <p:nvPr/>
        </p:nvSpPr>
        <p:spPr>
          <a:xfrm>
            <a:off x="5676900" y="2362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34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996" y="8102"/>
            <a:ext cx="6898143" cy="956234"/>
          </a:xfrm>
        </p:spPr>
        <p:txBody>
          <a:bodyPr>
            <a:normAutofit/>
          </a:bodyPr>
          <a:lstStyle/>
          <a:p>
            <a:r>
              <a:rPr lang="fr-FR" dirty="0" err="1"/>
              <a:t>Sarconeos</a:t>
            </a:r>
            <a:r>
              <a:rPr lang="fr-FR" dirty="0"/>
              <a:t> (BIO101) améliore la force musculaire et la mobilité dans les modèles animaux </a:t>
            </a:r>
          </a:p>
        </p:txBody>
      </p:sp>
      <p:sp>
        <p:nvSpPr>
          <p:cNvPr id="15" name="TextBox 14">
            <a:extLst>
              <a:ext uri="{FF2B5EF4-FFF2-40B4-BE49-F238E27FC236}">
                <a16:creationId xmlns:a16="http://schemas.microsoft.com/office/drawing/2014/main" id="{5BC6D047-5418-7845-8613-635A99E6A8B1}"/>
              </a:ext>
            </a:extLst>
          </p:cNvPr>
          <p:cNvSpPr txBox="1"/>
          <p:nvPr/>
        </p:nvSpPr>
        <p:spPr>
          <a:xfrm>
            <a:off x="1606843" y="6177465"/>
            <a:ext cx="7048058" cy="182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r>
              <a:rPr lang="en-US" sz="1000" dirty="0">
                <a:solidFill>
                  <a:srgbClr val="8493FF"/>
                </a:solidFill>
                <a:latin typeface="HurmeGeometricSans4 Regular"/>
                <a:ea typeface="Helvetica" charset="0"/>
                <a:cs typeface="HurmeGeometricSans4 Regular"/>
              </a:rPr>
              <a:t>1.  </a:t>
            </a:r>
            <a:r>
              <a:rPr lang="fr-FR" sz="1000" dirty="0">
                <a:solidFill>
                  <a:srgbClr val="8493FF"/>
                </a:solidFill>
                <a:latin typeface="HurmeGeometricSans4 Regular"/>
                <a:ea typeface="Helvetica" charset="0"/>
                <a:cs typeface="HurmeGeometricSans4 Regular"/>
              </a:rPr>
              <a:t>Ces résultats ont été présentés en décembre </a:t>
            </a:r>
            <a:r>
              <a:rPr lang="fr-FR" sz="1000" dirty="0">
                <a:solidFill>
                  <a:srgbClr val="8493FF"/>
                </a:solidFill>
                <a:latin typeface="HurmeGeometricSans4 Regular"/>
              </a:rPr>
              <a:t>2016 à la conférence SCWD de Berlin, en Allemagne, sous forme de poster.</a:t>
            </a:r>
          </a:p>
        </p:txBody>
      </p:sp>
      <p:sp>
        <p:nvSpPr>
          <p:cNvPr id="17" name="Slide Number Placeholder 2">
            <a:extLst>
              <a:ext uri="{FF2B5EF4-FFF2-40B4-BE49-F238E27FC236}">
                <a16:creationId xmlns:a16="http://schemas.microsoft.com/office/drawing/2014/main" id="{34312998-4696-2540-9783-8DCF253E18C9}"/>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10</a:t>
            </a:fld>
            <a:endParaRPr lang="fr-FR" dirty="0">
              <a:solidFill>
                <a:schemeClr val="bg2">
                  <a:lumMod val="25000"/>
                </a:schemeClr>
              </a:solidFill>
              <a:latin typeface="HurmeGeometricSans4 Regular"/>
              <a:ea typeface="MS PGothic" charset="-128"/>
            </a:endParaRPr>
          </a:p>
        </p:txBody>
      </p:sp>
      <p:grpSp>
        <p:nvGrpSpPr>
          <p:cNvPr id="20" name="Group 6">
            <a:extLst>
              <a:ext uri="{FF2B5EF4-FFF2-40B4-BE49-F238E27FC236}">
                <a16:creationId xmlns:a16="http://schemas.microsoft.com/office/drawing/2014/main" id="{B9E5D503-42F0-4C92-B9E0-DA57F7E5D4A9}"/>
              </a:ext>
            </a:extLst>
          </p:cNvPr>
          <p:cNvGrpSpPr/>
          <p:nvPr/>
        </p:nvGrpSpPr>
        <p:grpSpPr>
          <a:xfrm>
            <a:off x="635918" y="1603471"/>
            <a:ext cx="7751787" cy="4232251"/>
            <a:chOff x="431381" y="927442"/>
            <a:chExt cx="8933494" cy="3710254"/>
          </a:xfrm>
        </p:grpSpPr>
        <p:sp>
          <p:nvSpPr>
            <p:cNvPr id="21" name="Rectangle 16">
              <a:extLst>
                <a:ext uri="{FF2B5EF4-FFF2-40B4-BE49-F238E27FC236}">
                  <a16:creationId xmlns:a16="http://schemas.microsoft.com/office/drawing/2014/main" id="{3BC0CFD5-0628-4343-A83F-FFBF7668B12A}"/>
                </a:ext>
              </a:extLst>
            </p:cNvPr>
            <p:cNvSpPr>
              <a:spLocks noChangeArrowheads="1"/>
            </p:cNvSpPr>
            <p:nvPr/>
          </p:nvSpPr>
          <p:spPr bwMode="auto">
            <a:xfrm>
              <a:off x="431381" y="927443"/>
              <a:ext cx="4280038" cy="3710253"/>
            </a:xfrm>
            <a:prstGeom prst="rect">
              <a:avLst/>
            </a:prstGeom>
            <a:solidFill>
              <a:schemeClr val="bg1"/>
            </a:solidFill>
            <a:ln w="9525">
              <a:solidFill>
                <a:schemeClr val="bg1">
                  <a:lumMod val="75000"/>
                </a:schemeClr>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endParaRPr lang="fr-FR" altLang="fr-FR" sz="1350">
                <a:latin typeface="Arial" charset="0"/>
              </a:endParaRPr>
            </a:p>
          </p:txBody>
        </p:sp>
        <p:sp>
          <p:nvSpPr>
            <p:cNvPr id="22" name="Rectangle 16">
              <a:extLst>
                <a:ext uri="{FF2B5EF4-FFF2-40B4-BE49-F238E27FC236}">
                  <a16:creationId xmlns:a16="http://schemas.microsoft.com/office/drawing/2014/main" id="{1417D47E-86A1-47F7-A81A-15D6720A43E7}"/>
                </a:ext>
              </a:extLst>
            </p:cNvPr>
            <p:cNvSpPr>
              <a:spLocks noChangeArrowheads="1"/>
            </p:cNvSpPr>
            <p:nvPr/>
          </p:nvSpPr>
          <p:spPr bwMode="auto">
            <a:xfrm>
              <a:off x="5084837" y="927442"/>
              <a:ext cx="4280038" cy="3710253"/>
            </a:xfrm>
            <a:prstGeom prst="rect">
              <a:avLst/>
            </a:prstGeom>
            <a:solidFill>
              <a:schemeClr val="bg1"/>
            </a:solidFill>
            <a:ln w="9525">
              <a:solidFill>
                <a:schemeClr val="bg1">
                  <a:lumMod val="75000"/>
                </a:schemeClr>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endParaRPr lang="fr-FR" altLang="fr-FR" sz="1350" dirty="0">
                <a:latin typeface="Arial" charset="0"/>
              </a:endParaRPr>
            </a:p>
          </p:txBody>
        </p:sp>
      </p:grpSp>
      <p:sp>
        <p:nvSpPr>
          <p:cNvPr id="23" name="Rectangle 20">
            <a:extLst>
              <a:ext uri="{FF2B5EF4-FFF2-40B4-BE49-F238E27FC236}">
                <a16:creationId xmlns:a16="http://schemas.microsoft.com/office/drawing/2014/main" id="{949D5240-7FEE-4678-87B3-8FBE63DFC41E}"/>
              </a:ext>
            </a:extLst>
          </p:cNvPr>
          <p:cNvSpPr>
            <a:spLocks noChangeArrowheads="1"/>
          </p:cNvSpPr>
          <p:nvPr/>
        </p:nvSpPr>
        <p:spPr bwMode="auto">
          <a:xfrm>
            <a:off x="635918" y="4916233"/>
            <a:ext cx="3758504" cy="705059"/>
          </a:xfrm>
          <a:prstGeom prst="rect">
            <a:avLst/>
          </a:prstGeom>
          <a:noFill/>
          <a:ln>
            <a:noFill/>
          </a:ln>
          <a:effectLst/>
        </p:spPr>
        <p:txBody>
          <a:bodyPr anchor="ctr"/>
          <a:lstStyle>
            <a:lvl1pPr marL="3556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11311" algn="ctr" defTabSz="685800">
              <a:defRPr/>
            </a:pPr>
            <a:r>
              <a:rPr lang="fr-FR" sz="1200" dirty="0">
                <a:latin typeface="HurmeGeometricSans4 Regular"/>
                <a:ea typeface="Helvetica" charset="0"/>
                <a:cs typeface="HurmeGeometricSans4 Regular"/>
              </a:rPr>
              <a:t>L’administration de 50 mg/kg/jour de </a:t>
            </a:r>
            <a:r>
              <a:rPr lang="fr-FR" sz="1200" dirty="0" err="1">
                <a:latin typeface="HurmeGeometricSans4 Regular"/>
                <a:ea typeface="Helvetica" charset="0"/>
                <a:cs typeface="HurmeGeometricSans4 Regular"/>
              </a:rPr>
              <a:t>Sarconeos</a:t>
            </a:r>
            <a:r>
              <a:rPr lang="fr-FR" sz="1200" dirty="0">
                <a:latin typeface="HurmeGeometricSans4 Regular"/>
                <a:ea typeface="Helvetica" charset="0"/>
                <a:cs typeface="HurmeGeometricSans4 Regular"/>
              </a:rPr>
              <a:t> (BIO101) a démontré une amélioration statistiquement significative (p &lt;0,01) de la vitesse maximale de course (Vmax) par rapport aux souris «âgées» témoins, compensant presque complètement la perte de mobilité due au vieillissement</a:t>
            </a:r>
            <a:endParaRPr lang="en-US" altLang="fr-FR" sz="1200" dirty="0">
              <a:latin typeface="HurmeGeometricSans4 Regular"/>
              <a:ea typeface="Helvetica" charset="0"/>
              <a:cs typeface="HurmeGeometricSans4 Regular"/>
            </a:endParaRPr>
          </a:p>
        </p:txBody>
      </p:sp>
      <p:sp>
        <p:nvSpPr>
          <p:cNvPr id="24" name="TextBox 17">
            <a:extLst>
              <a:ext uri="{FF2B5EF4-FFF2-40B4-BE49-F238E27FC236}">
                <a16:creationId xmlns:a16="http://schemas.microsoft.com/office/drawing/2014/main" id="{4A8FC89E-4C06-4685-99B2-BE44DEF47A51}"/>
              </a:ext>
            </a:extLst>
          </p:cNvPr>
          <p:cNvSpPr txBox="1"/>
          <p:nvPr/>
        </p:nvSpPr>
        <p:spPr>
          <a:xfrm>
            <a:off x="628650" y="1592004"/>
            <a:ext cx="3728416" cy="507831"/>
          </a:xfrm>
          <a:prstGeom prst="rect">
            <a:avLst/>
          </a:prstGeom>
          <a:solidFill>
            <a:srgbClr val="6F7FB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914400" hangingPunct="0"/>
            <a:r>
              <a:rPr lang="fr-FR" sz="1400" dirty="0">
                <a:solidFill>
                  <a:schemeClr val="bg1"/>
                </a:solidFill>
                <a:latin typeface="HurmeGeometricSans4 Regular"/>
                <a:ea typeface="Open Sans"/>
                <a:cs typeface="HurmeGeometricSans4 Regular"/>
                <a:sym typeface="Open Sans"/>
              </a:rPr>
              <a:t>Effet bénéfique sur la mobilité des souris âgées nourries avec un régime riche en graisses</a:t>
            </a:r>
            <a:r>
              <a:rPr lang="en-US" sz="1400" baseline="30000" dirty="0">
                <a:solidFill>
                  <a:schemeClr val="bg1"/>
                </a:solidFill>
                <a:latin typeface="HurmeGeometricSans4 Regular"/>
                <a:ea typeface="Open Sans"/>
                <a:cs typeface="HurmeGeometricSans4 Regular"/>
                <a:sym typeface="Open Sans"/>
              </a:rPr>
              <a:t>1</a:t>
            </a:r>
            <a:endParaRPr kumimoji="0" lang="en-US" sz="1400" u="none" strike="noStrike" cap="none" spc="0" normalizeH="0" baseline="30000" dirty="0">
              <a:ln>
                <a:noFill/>
              </a:ln>
              <a:solidFill>
                <a:schemeClr val="bg1"/>
              </a:solidFill>
              <a:effectLst/>
              <a:uFillTx/>
              <a:latin typeface="HurmeGeometricSans4 Regular"/>
              <a:ea typeface="Open Sans"/>
              <a:cs typeface="HurmeGeometricSans4 Regular"/>
              <a:sym typeface="Open Sans"/>
            </a:endParaRPr>
          </a:p>
        </p:txBody>
      </p:sp>
      <p:grpSp>
        <p:nvGrpSpPr>
          <p:cNvPr id="25" name="Group 4">
            <a:extLst>
              <a:ext uri="{FF2B5EF4-FFF2-40B4-BE49-F238E27FC236}">
                <a16:creationId xmlns:a16="http://schemas.microsoft.com/office/drawing/2014/main" id="{7ECF7AB9-A7D7-4043-BA5D-2F385D756793}"/>
              </a:ext>
            </a:extLst>
          </p:cNvPr>
          <p:cNvGrpSpPr/>
          <p:nvPr/>
        </p:nvGrpSpPr>
        <p:grpSpPr>
          <a:xfrm>
            <a:off x="4669995" y="1592004"/>
            <a:ext cx="3728417" cy="4128888"/>
            <a:chOff x="4487115" y="1571423"/>
            <a:chExt cx="3728417" cy="4128888"/>
          </a:xfrm>
        </p:grpSpPr>
        <p:sp>
          <p:nvSpPr>
            <p:cNvPr id="26" name="Rectangle 25">
              <a:extLst>
                <a:ext uri="{FF2B5EF4-FFF2-40B4-BE49-F238E27FC236}">
                  <a16:creationId xmlns:a16="http://schemas.microsoft.com/office/drawing/2014/main" id="{C97A0AF9-594A-4A50-9642-EFEECFBE8204}"/>
                </a:ext>
              </a:extLst>
            </p:cNvPr>
            <p:cNvSpPr/>
            <p:nvPr/>
          </p:nvSpPr>
          <p:spPr>
            <a:xfrm>
              <a:off x="4487115" y="4637456"/>
              <a:ext cx="3713882" cy="1062855"/>
            </a:xfrm>
            <a:prstGeom prst="rect">
              <a:avLst/>
            </a:prstGeom>
          </p:spPr>
          <p:txBody>
            <a:bodyPr wrap="square">
              <a:spAutoFit/>
            </a:bodyPr>
            <a:lstStyle/>
            <a:p>
              <a:pPr algn="ctr">
                <a:lnSpc>
                  <a:spcPct val="106000"/>
                </a:lnSpc>
              </a:pPr>
              <a:r>
                <a:rPr lang="fr-FR" sz="1200" dirty="0">
                  <a:latin typeface="HurmeGeometricSans4 Regular"/>
                  <a:ea typeface="Helvetica" charset="0"/>
                  <a:cs typeface="HurmeGeometricSans4 Regular"/>
                </a:rPr>
                <a:t>L’administration de 50 mg/kg/jour de </a:t>
              </a:r>
              <a:r>
                <a:rPr lang="fr-FR" sz="1200" dirty="0" err="1">
                  <a:latin typeface="HurmeGeometricSans4 Regular"/>
                  <a:ea typeface="Helvetica" charset="0"/>
                  <a:cs typeface="HurmeGeometricSans4 Regular"/>
                </a:rPr>
                <a:t>Sarconeos</a:t>
              </a:r>
              <a:r>
                <a:rPr lang="fr-FR" sz="1200" dirty="0">
                  <a:latin typeface="HurmeGeometricSans4 Regular"/>
                  <a:ea typeface="Helvetica" charset="0"/>
                  <a:cs typeface="HurmeGeometricSans4 Regular"/>
                </a:rPr>
                <a:t> (BIO101) a démontré une préservation de la force musculaire pendant l'immobilisation (d0-d14) par rapport aux groupe témoins (souris avec membres postérieurs immobilisés)</a:t>
              </a:r>
              <a:endParaRPr lang="en-US" sz="1200" dirty="0">
                <a:latin typeface="HurmeGeometricSans4 Regular"/>
                <a:ea typeface="Helvetica" charset="0"/>
                <a:cs typeface="HurmeGeometricSans4 Regular"/>
              </a:endParaRPr>
            </a:p>
          </p:txBody>
        </p:sp>
        <p:sp>
          <p:nvSpPr>
            <p:cNvPr id="27" name="TextBox 18">
              <a:extLst>
                <a:ext uri="{FF2B5EF4-FFF2-40B4-BE49-F238E27FC236}">
                  <a16:creationId xmlns:a16="http://schemas.microsoft.com/office/drawing/2014/main" id="{FF6EE49C-F2EA-41BA-B865-EA9072FA642E}"/>
                </a:ext>
              </a:extLst>
            </p:cNvPr>
            <p:cNvSpPr txBox="1"/>
            <p:nvPr/>
          </p:nvSpPr>
          <p:spPr>
            <a:xfrm>
              <a:off x="4487116" y="1571423"/>
              <a:ext cx="3728416" cy="507831"/>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914400" hangingPunct="0"/>
              <a:r>
                <a:rPr lang="fr-FR" sz="1400" dirty="0">
                  <a:solidFill>
                    <a:schemeClr val="bg1"/>
                  </a:solidFill>
                  <a:latin typeface="HurmeGeometricSans4 Regular"/>
                  <a:sym typeface="Open Sans"/>
                </a:rPr>
                <a:t>Préservation de la force musculaire</a:t>
              </a:r>
            </a:p>
            <a:p>
              <a:pPr algn="ctr" defTabSz="914400" hangingPunct="0"/>
              <a:r>
                <a:rPr lang="fr-FR" sz="1400" dirty="0">
                  <a:solidFill>
                    <a:schemeClr val="bg1"/>
                  </a:solidFill>
                  <a:latin typeface="HurmeGeometricSans4 Regular"/>
                  <a:sym typeface="Open Sans"/>
                </a:rPr>
                <a:t> de souris immobilisées</a:t>
              </a:r>
              <a:endParaRPr lang="en-US" sz="1400" dirty="0">
                <a:solidFill>
                  <a:schemeClr val="bg1"/>
                </a:solidFill>
                <a:latin typeface="HurmeGeometricSans4 Regular"/>
                <a:sym typeface="Open Sans"/>
              </a:endParaRPr>
            </a:p>
          </p:txBody>
        </p:sp>
      </p:grpSp>
      <p:pic>
        <p:nvPicPr>
          <p:cNvPr id="28" name="Image 27">
            <a:extLst>
              <a:ext uri="{FF2B5EF4-FFF2-40B4-BE49-F238E27FC236}">
                <a16:creationId xmlns:a16="http://schemas.microsoft.com/office/drawing/2014/main" id="{43E75DC6-703D-41BD-A4CB-0EA4D9DEC705}"/>
              </a:ext>
            </a:extLst>
          </p:cNvPr>
          <p:cNvPicPr>
            <a:picLocks noChangeAspect="1"/>
          </p:cNvPicPr>
          <p:nvPr/>
        </p:nvPicPr>
        <p:blipFill>
          <a:blip r:embed="rId2"/>
          <a:stretch>
            <a:fillRect/>
          </a:stretch>
        </p:blipFill>
        <p:spPr>
          <a:xfrm>
            <a:off x="816481" y="2504276"/>
            <a:ext cx="3200677" cy="2030144"/>
          </a:xfrm>
          <a:prstGeom prst="rect">
            <a:avLst/>
          </a:prstGeom>
        </p:spPr>
      </p:pic>
      <p:pic>
        <p:nvPicPr>
          <p:cNvPr id="29" name="Image 28">
            <a:extLst>
              <a:ext uri="{FF2B5EF4-FFF2-40B4-BE49-F238E27FC236}">
                <a16:creationId xmlns:a16="http://schemas.microsoft.com/office/drawing/2014/main" id="{AB9A8833-68E4-4800-8657-6145B00B1F2D}"/>
              </a:ext>
            </a:extLst>
          </p:cNvPr>
          <p:cNvPicPr>
            <a:picLocks noChangeAspect="1"/>
          </p:cNvPicPr>
          <p:nvPr/>
        </p:nvPicPr>
        <p:blipFill>
          <a:blip r:embed="rId3"/>
          <a:stretch>
            <a:fillRect/>
          </a:stretch>
        </p:blipFill>
        <p:spPr>
          <a:xfrm>
            <a:off x="4785835" y="2507366"/>
            <a:ext cx="3359187" cy="1621677"/>
          </a:xfrm>
          <a:prstGeom prst="rect">
            <a:avLst/>
          </a:prstGeom>
        </p:spPr>
      </p:pic>
    </p:spTree>
    <p:extLst>
      <p:ext uri="{BB962C8B-B14F-4D97-AF65-F5344CB8AC3E}">
        <p14:creationId xmlns:p14="http://schemas.microsoft.com/office/powerpoint/2010/main" val="319499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5" y="0"/>
            <a:ext cx="7071858" cy="956234"/>
          </a:xfrm>
        </p:spPr>
        <p:txBody>
          <a:bodyPr>
            <a:normAutofit/>
          </a:bodyPr>
          <a:lstStyle/>
          <a:p>
            <a:r>
              <a:rPr lang="en-US" dirty="0"/>
              <a:t>Sarconeos (BIO101) </a:t>
            </a:r>
            <a:r>
              <a:rPr lang="fr-FR" dirty="0"/>
              <a:t>améliore les fonctions respiratoires dans le modèle animal</a:t>
            </a:r>
            <a:endParaRPr lang="en-US" dirty="0"/>
          </a:p>
        </p:txBody>
      </p:sp>
      <p:grpSp>
        <p:nvGrpSpPr>
          <p:cNvPr id="4" name="Groupe 3">
            <a:extLst>
              <a:ext uri="{FF2B5EF4-FFF2-40B4-BE49-F238E27FC236}">
                <a16:creationId xmlns:a16="http://schemas.microsoft.com/office/drawing/2014/main" id="{C9113D5D-A7E9-4E4D-8028-E21AB2E4788F}"/>
              </a:ext>
            </a:extLst>
          </p:cNvPr>
          <p:cNvGrpSpPr/>
          <p:nvPr/>
        </p:nvGrpSpPr>
        <p:grpSpPr>
          <a:xfrm>
            <a:off x="4789880" y="1477736"/>
            <a:ext cx="2681870" cy="4135273"/>
            <a:chOff x="4789880" y="1477736"/>
            <a:chExt cx="2681870" cy="4135273"/>
          </a:xfrm>
        </p:grpSpPr>
        <p:sp>
          <p:nvSpPr>
            <p:cNvPr id="12" name="Rectangle 11"/>
            <p:cNvSpPr/>
            <p:nvPr/>
          </p:nvSpPr>
          <p:spPr>
            <a:xfrm>
              <a:off x="4793754" y="1477736"/>
              <a:ext cx="2653839" cy="4135273"/>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9" name="Rectangle 8"/>
            <p:cNvSpPr/>
            <p:nvPr/>
          </p:nvSpPr>
          <p:spPr>
            <a:xfrm>
              <a:off x="4789880" y="1479418"/>
              <a:ext cx="2656578" cy="653123"/>
            </a:xfrm>
            <a:prstGeom prst="rect">
              <a:avLst/>
            </a:prstGeom>
            <a:solidFill>
              <a:schemeClr val="accent3"/>
            </a:solidFill>
            <a:ln w="3175">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13" name="TextBox 12">
              <a:extLst>
                <a:ext uri="{FF2B5EF4-FFF2-40B4-BE49-F238E27FC236}">
                  <a16:creationId xmlns:a16="http://schemas.microsoft.com/office/drawing/2014/main" id="{99C0C65E-099B-E94D-8B60-D35FEF206989}"/>
                </a:ext>
              </a:extLst>
            </p:cNvPr>
            <p:cNvSpPr txBox="1"/>
            <p:nvPr/>
          </p:nvSpPr>
          <p:spPr>
            <a:xfrm>
              <a:off x="4825016" y="4233143"/>
              <a:ext cx="2635111" cy="1321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r>
                <a:rPr lang="fr-FR" sz="1200" dirty="0">
                  <a:solidFill>
                    <a:srgbClr val="666666"/>
                  </a:solidFill>
                  <a:latin typeface="HurmeGeometricSans4 Regular"/>
                  <a:ea typeface="Helvetica" charset="0"/>
                  <a:cs typeface="HurmeGeometricSans4 Regular"/>
                </a:rPr>
                <a:t>L'administration quotidienne chronique (8 semaines) de 50 mg/kg/jour de </a:t>
              </a:r>
              <a:r>
                <a:rPr lang="fr-FR" sz="1200" dirty="0" err="1">
                  <a:solidFill>
                    <a:srgbClr val="666666"/>
                  </a:solidFill>
                  <a:latin typeface="HurmeGeometricSans4 Regular"/>
                  <a:ea typeface="Helvetica" charset="0"/>
                  <a:cs typeface="HurmeGeometricSans4 Regular"/>
                </a:rPr>
                <a:t>Sarconeos</a:t>
              </a:r>
              <a:r>
                <a:rPr lang="fr-FR" sz="1200" dirty="0">
                  <a:solidFill>
                    <a:srgbClr val="666666"/>
                  </a:solidFill>
                  <a:latin typeface="HurmeGeometricSans4 Regular"/>
                  <a:ea typeface="Helvetica" charset="0"/>
                  <a:cs typeface="HurmeGeometricSans4 Regular"/>
                </a:rPr>
                <a:t> (BIO101) </a:t>
              </a:r>
              <a:r>
                <a:rPr lang="fr-FR" sz="1200" b="1" dirty="0">
                  <a:solidFill>
                    <a:srgbClr val="3D9973"/>
                  </a:solidFill>
                  <a:latin typeface="HurmeGeometricSans4 Regular"/>
                  <a:ea typeface="Helvetica" charset="0"/>
                  <a:cs typeface="HurmeGeometricSans4 Regular"/>
                </a:rPr>
                <a:t>a amélioré de manière significative </a:t>
              </a:r>
              <a:r>
                <a:rPr lang="fr-FR" sz="1200" dirty="0">
                  <a:solidFill>
                    <a:srgbClr val="666666"/>
                  </a:solidFill>
                  <a:latin typeface="HurmeGeometricSans4 Regular"/>
                  <a:ea typeface="Helvetica" charset="0"/>
                  <a:cs typeface="HurmeGeometricSans4 Regular"/>
                </a:rPr>
                <a:t>(p &lt;0,001) </a:t>
              </a:r>
              <a:r>
                <a:rPr lang="fr-FR" sz="1200" b="1" dirty="0">
                  <a:solidFill>
                    <a:srgbClr val="3D9973"/>
                  </a:solidFill>
                  <a:latin typeface="HurmeGeometricSans4 Regular"/>
                  <a:ea typeface="Helvetica" charset="0"/>
                  <a:cs typeface="HurmeGeometricSans4 Regular"/>
                </a:rPr>
                <a:t>les propriétés mécaniques des poumons </a:t>
              </a:r>
              <a:r>
                <a:rPr lang="fr-FR" sz="1200" dirty="0">
                  <a:solidFill>
                    <a:srgbClr val="666666"/>
                  </a:solidFill>
                  <a:latin typeface="HurmeGeometricSans4 Regular"/>
                  <a:ea typeface="Helvetica" charset="0"/>
                  <a:cs typeface="HurmeGeometricSans4 Regular"/>
                </a:rPr>
                <a:t>mesurées par la résistance des voies respiratoires</a:t>
              </a:r>
              <a:endParaRPr lang="en-US" altLang="fr-FR" sz="1200" dirty="0">
                <a:solidFill>
                  <a:srgbClr val="666666"/>
                </a:solidFill>
                <a:latin typeface="HurmeGeometricSans4 Regular"/>
                <a:ea typeface="Helvetica" charset="0"/>
                <a:cs typeface="HurmeGeometricSans4 Regular"/>
              </a:endParaRPr>
            </a:p>
          </p:txBody>
        </p:sp>
        <p:sp>
          <p:nvSpPr>
            <p:cNvPr id="20" name="TextBox 19">
              <a:extLst>
                <a:ext uri="{FF2B5EF4-FFF2-40B4-BE49-F238E27FC236}">
                  <a16:creationId xmlns:a16="http://schemas.microsoft.com/office/drawing/2014/main" id="{4E40BDEB-A4E0-A440-9AA5-E8D9280CD953}"/>
                </a:ext>
              </a:extLst>
            </p:cNvPr>
            <p:cNvSpPr txBox="1"/>
            <p:nvPr/>
          </p:nvSpPr>
          <p:spPr>
            <a:xfrm>
              <a:off x="4856554" y="1551717"/>
              <a:ext cx="2615196" cy="45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defTabSz="914400" hangingPunct="0"/>
              <a:r>
                <a:rPr lang="fr-FR" sz="1400" b="1" dirty="0">
                  <a:solidFill>
                    <a:schemeClr val="bg1"/>
                  </a:solidFill>
                  <a:latin typeface="HurmeGeometricSans4 Regular"/>
                </a:rPr>
                <a:t>Améliore les propriétés mécaniques des poumons</a:t>
              </a:r>
              <a:r>
                <a:rPr lang="en-US" sz="1400" b="1" baseline="30000" dirty="0">
                  <a:solidFill>
                    <a:schemeClr val="bg1"/>
                  </a:solidFill>
                  <a:latin typeface="HurmeGeometricSans4 Regular"/>
                </a:rPr>
                <a:t>2</a:t>
              </a:r>
              <a:endParaRPr lang="en-US" sz="1400" b="1" baseline="30000" dirty="0">
                <a:solidFill>
                  <a:schemeClr val="bg1"/>
                </a:solidFill>
                <a:latin typeface="HurmeGeometricSans4 Regular"/>
                <a:ea typeface="Open Sans"/>
                <a:cs typeface="HurmeGeometricSans4 Regular"/>
                <a:sym typeface="Open Sans"/>
              </a:endParaRPr>
            </a:p>
          </p:txBody>
        </p:sp>
        <p:pic>
          <p:nvPicPr>
            <p:cNvPr id="26" name="Picture 25">
              <a:extLst>
                <a:ext uri="{FF2B5EF4-FFF2-40B4-BE49-F238E27FC236}">
                  <a16:creationId xmlns:a16="http://schemas.microsoft.com/office/drawing/2014/main" id="{6723F4E3-CB9F-9148-9F56-B44309CB1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5355" y="2567304"/>
              <a:ext cx="2545626" cy="1653942"/>
            </a:xfrm>
            <a:prstGeom prst="rect">
              <a:avLst/>
            </a:prstGeom>
          </p:spPr>
        </p:pic>
      </p:grpSp>
      <p:grpSp>
        <p:nvGrpSpPr>
          <p:cNvPr id="7" name="Groupe 6">
            <a:extLst>
              <a:ext uri="{FF2B5EF4-FFF2-40B4-BE49-F238E27FC236}">
                <a16:creationId xmlns:a16="http://schemas.microsoft.com/office/drawing/2014/main" id="{5BA63983-29AD-41FC-A5F1-AEABE6BB4571}"/>
              </a:ext>
            </a:extLst>
          </p:cNvPr>
          <p:cNvGrpSpPr/>
          <p:nvPr/>
        </p:nvGrpSpPr>
        <p:grpSpPr>
          <a:xfrm>
            <a:off x="1327122" y="1477736"/>
            <a:ext cx="2660530" cy="4135273"/>
            <a:chOff x="1323028" y="1477736"/>
            <a:chExt cx="2660530" cy="4135273"/>
          </a:xfrm>
        </p:grpSpPr>
        <p:sp>
          <p:nvSpPr>
            <p:cNvPr id="11" name="Rectangle 10"/>
            <p:cNvSpPr/>
            <p:nvPr/>
          </p:nvSpPr>
          <p:spPr>
            <a:xfrm>
              <a:off x="1323452" y="1477736"/>
              <a:ext cx="2653839" cy="4135273"/>
            </a:xfrm>
            <a:prstGeom prst="rect">
              <a:avLst/>
            </a:prstGeom>
            <a:noFill/>
            <a:ln w="12700">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8" name="Rectangle 7"/>
            <p:cNvSpPr/>
            <p:nvPr/>
          </p:nvSpPr>
          <p:spPr>
            <a:xfrm>
              <a:off x="1323028" y="1486673"/>
              <a:ext cx="2654263" cy="653123"/>
            </a:xfrm>
            <a:prstGeom prst="rect">
              <a:avLst/>
            </a:prstGeom>
            <a:solidFill>
              <a:srgbClr val="139068"/>
            </a:solidFill>
            <a:ln w="3175">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22" name="Rectangle 21"/>
            <p:cNvSpPr/>
            <p:nvPr/>
          </p:nvSpPr>
          <p:spPr>
            <a:xfrm>
              <a:off x="1343677" y="4590777"/>
              <a:ext cx="2620761" cy="276999"/>
            </a:xfrm>
            <a:prstGeom prst="rect">
              <a:avLst/>
            </a:prstGeom>
          </p:spPr>
          <p:txBody>
            <a:bodyPr wrap="square">
              <a:spAutoFit/>
            </a:bodyPr>
            <a:lstStyle/>
            <a:p>
              <a:pPr algn="ctr"/>
              <a:endParaRPr lang="en-US" sz="1200" dirty="0">
                <a:solidFill>
                  <a:srgbClr val="666666"/>
                </a:solidFill>
                <a:latin typeface="HurmeGeometricSans4 Regular"/>
                <a:ea typeface="Helvetica" charset="0"/>
                <a:cs typeface="HurmeGeometricSans4 Regular"/>
              </a:endParaRPr>
            </a:p>
          </p:txBody>
        </p:sp>
        <p:sp>
          <p:nvSpPr>
            <p:cNvPr id="27" name="TextBox 26">
              <a:extLst>
                <a:ext uri="{FF2B5EF4-FFF2-40B4-BE49-F238E27FC236}">
                  <a16:creationId xmlns:a16="http://schemas.microsoft.com/office/drawing/2014/main" id="{D5E489B1-B677-FE49-A241-ECDB003D7277}"/>
                </a:ext>
              </a:extLst>
            </p:cNvPr>
            <p:cNvSpPr txBox="1"/>
            <p:nvPr/>
          </p:nvSpPr>
          <p:spPr>
            <a:xfrm>
              <a:off x="1331216" y="4282812"/>
              <a:ext cx="2652342" cy="1321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r>
                <a:rPr lang="fr-FR" sz="1200" dirty="0">
                  <a:solidFill>
                    <a:srgbClr val="666666"/>
                  </a:solidFill>
                  <a:latin typeface="HurmeGeometricSans4 Regular"/>
                </a:rPr>
                <a:t>Les souris C57BL10-mdx traitées avec 50 mg/kg/jour de </a:t>
              </a:r>
              <a:r>
                <a:rPr lang="fr-FR" sz="1200" dirty="0" err="1">
                  <a:solidFill>
                    <a:srgbClr val="666666"/>
                  </a:solidFill>
                  <a:latin typeface="HurmeGeometricSans4 Regular"/>
                </a:rPr>
                <a:t>Sarconeos</a:t>
              </a:r>
              <a:r>
                <a:rPr lang="fr-FR" sz="1200" dirty="0">
                  <a:solidFill>
                    <a:srgbClr val="666666"/>
                  </a:solidFill>
                  <a:latin typeface="HurmeGeometricSans4 Regular"/>
                </a:rPr>
                <a:t> (BIO101) pendant 8 semaines ont montré </a:t>
              </a:r>
              <a:r>
                <a:rPr lang="fr-FR" sz="1200" b="1" dirty="0">
                  <a:solidFill>
                    <a:srgbClr val="3D9973"/>
                  </a:solidFill>
                  <a:latin typeface="HurmeGeometricSans4 Regular"/>
                </a:rPr>
                <a:t>une amélioration significative de la réactivité des voies respiratoires </a:t>
              </a:r>
              <a:r>
                <a:rPr lang="fr-FR" sz="1200" dirty="0">
                  <a:solidFill>
                    <a:srgbClr val="666666"/>
                  </a:solidFill>
                  <a:latin typeface="HurmeGeometricSans4 Regular"/>
                </a:rPr>
                <a:t>(</a:t>
              </a:r>
              <a:r>
                <a:rPr lang="fr-FR" sz="1200" b="1" dirty="0" err="1">
                  <a:solidFill>
                    <a:srgbClr val="3D9973"/>
                  </a:solidFill>
                  <a:latin typeface="HurmeGeometricSans4 Regular"/>
                </a:rPr>
                <a:t>PenH</a:t>
              </a:r>
              <a:r>
                <a:rPr lang="fr-FR" sz="1200" dirty="0">
                  <a:solidFill>
                    <a:srgbClr val="666666"/>
                  </a:solidFill>
                  <a:latin typeface="HurmeGeometricSans4 Regular"/>
                </a:rPr>
                <a:t>) par rapport aux souris témoins C57BL10-mdx non traitées</a:t>
              </a:r>
              <a:endParaRPr lang="en-US" altLang="fr-FR" sz="1200" dirty="0">
                <a:solidFill>
                  <a:srgbClr val="666666"/>
                </a:solidFill>
                <a:latin typeface="HurmeGeometricSans4 Regular"/>
                <a:ea typeface="Helvetica" charset="0"/>
                <a:cs typeface="HurmeGeometricSans4 Regular"/>
              </a:endParaRPr>
            </a:p>
          </p:txBody>
        </p:sp>
      </p:grpSp>
      <p:sp>
        <p:nvSpPr>
          <p:cNvPr id="30" name="TextBox 29">
            <a:extLst>
              <a:ext uri="{FF2B5EF4-FFF2-40B4-BE49-F238E27FC236}">
                <a16:creationId xmlns:a16="http://schemas.microsoft.com/office/drawing/2014/main" id="{8C3D7B0D-B16F-1345-83EA-D7059CFA65A6}"/>
              </a:ext>
            </a:extLst>
          </p:cNvPr>
          <p:cNvSpPr txBox="1"/>
          <p:nvPr/>
        </p:nvSpPr>
        <p:spPr>
          <a:xfrm>
            <a:off x="1114314" y="5879456"/>
            <a:ext cx="7196023" cy="336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marL="228600" indent="-228600">
              <a:buAutoNum type="arabicPeriod"/>
            </a:pPr>
            <a:r>
              <a:rPr lang="fr-FR" sz="1000" dirty="0">
                <a:solidFill>
                  <a:schemeClr val="accent1"/>
                </a:solidFill>
                <a:latin typeface="HurmeGeometricSans4 Regular"/>
                <a:ea typeface="Helvetica" charset="0"/>
                <a:cs typeface="HurmeGeometricSans4 Regular"/>
              </a:rPr>
              <a:t>Les résultats ont été présentés en octobre 2019 lors de la conférence WMS à Copenhague, au Danemark, sous forme d'affiche.</a:t>
            </a:r>
            <a:r>
              <a:rPr lang="en-US" sz="1000" dirty="0">
                <a:solidFill>
                  <a:schemeClr val="accent1"/>
                </a:solidFill>
                <a:latin typeface="HurmeGeometricSans4 Regular"/>
              </a:rPr>
              <a:t>;</a:t>
            </a:r>
          </a:p>
          <a:p>
            <a:pPr marL="228600" indent="-228600">
              <a:buAutoNum type="arabicPeriod"/>
            </a:pPr>
            <a:r>
              <a:rPr lang="fr-FR" sz="1000" dirty="0">
                <a:solidFill>
                  <a:schemeClr val="accent1"/>
                </a:solidFill>
                <a:latin typeface="HurmeGeometricSans4 Regular"/>
                <a:ea typeface="Helvetica" charset="0"/>
                <a:cs typeface="HurmeGeometricSans4 Regular"/>
              </a:rPr>
              <a:t>Les résultats ont été présentés en mars 2019 lors du congrès international annuel de myologie à Bordeaux sous forme d'affiche</a:t>
            </a:r>
            <a:r>
              <a:rPr lang="en-US" sz="1000" dirty="0">
                <a:solidFill>
                  <a:schemeClr val="accent1"/>
                </a:solidFill>
                <a:latin typeface="HurmeGeometricSans4 Regular"/>
              </a:rPr>
              <a:t>.</a:t>
            </a:r>
          </a:p>
        </p:txBody>
      </p:sp>
      <p:sp>
        <p:nvSpPr>
          <p:cNvPr id="25" name="Slide Number Placeholder 2">
            <a:extLst>
              <a:ext uri="{FF2B5EF4-FFF2-40B4-BE49-F238E27FC236}">
                <a16:creationId xmlns:a16="http://schemas.microsoft.com/office/drawing/2014/main" id="{9D638DA8-3367-D34A-A7B0-C30001CF03CB}"/>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11</a:t>
            </a:fld>
            <a:endParaRPr lang="fr-FR" dirty="0">
              <a:solidFill>
                <a:schemeClr val="bg2">
                  <a:lumMod val="25000"/>
                </a:schemeClr>
              </a:solidFill>
              <a:latin typeface="HurmeGeometricSans4 Regular"/>
              <a:ea typeface="MS PGothic" charset="-128"/>
            </a:endParaRPr>
          </a:p>
        </p:txBody>
      </p:sp>
      <p:sp>
        <p:nvSpPr>
          <p:cNvPr id="5" name="TextBox 19">
            <a:extLst>
              <a:ext uri="{FF2B5EF4-FFF2-40B4-BE49-F238E27FC236}">
                <a16:creationId xmlns:a16="http://schemas.microsoft.com/office/drawing/2014/main" id="{965C9F07-0C04-4A03-9259-F172DC3051FA}"/>
              </a:ext>
            </a:extLst>
          </p:cNvPr>
          <p:cNvSpPr txBox="1"/>
          <p:nvPr/>
        </p:nvSpPr>
        <p:spPr>
          <a:xfrm>
            <a:off x="1353883" y="1581194"/>
            <a:ext cx="2615196" cy="45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defTabSz="914400" hangingPunct="0"/>
            <a:r>
              <a:rPr lang="fr-FR" sz="1400" b="1" dirty="0">
                <a:solidFill>
                  <a:schemeClr val="bg1"/>
                </a:solidFill>
                <a:latin typeface="HurmeGeometricSans4 Regular"/>
              </a:rPr>
              <a:t>Améliore la fonction respiratoire </a:t>
            </a:r>
            <a:r>
              <a:rPr lang="fr-FR" sz="1400" dirty="0">
                <a:solidFill>
                  <a:schemeClr val="bg1"/>
                </a:solidFill>
                <a:latin typeface="HurmeGeometricSans4 Regular"/>
              </a:rPr>
              <a:t>qui se dégrade avec le temps </a:t>
            </a:r>
            <a:r>
              <a:rPr lang="en-US" sz="1400" b="1" baseline="30000" dirty="0">
                <a:solidFill>
                  <a:schemeClr val="bg1"/>
                </a:solidFill>
                <a:latin typeface="HurmeGeometricSans4 Regular"/>
              </a:rPr>
              <a:t>1</a:t>
            </a:r>
            <a:endParaRPr lang="en-US" sz="1400" baseline="30000" dirty="0">
              <a:solidFill>
                <a:schemeClr val="bg1"/>
              </a:solidFill>
              <a:latin typeface="HurmeGeometricSans4 Regular"/>
              <a:ea typeface="Open Sans"/>
              <a:cs typeface="HurmeGeometricSans4 Regular"/>
              <a:sym typeface="Open Sans"/>
            </a:endParaRPr>
          </a:p>
        </p:txBody>
      </p:sp>
      <p:pic>
        <p:nvPicPr>
          <p:cNvPr id="10" name="Image 9">
            <a:extLst>
              <a:ext uri="{FF2B5EF4-FFF2-40B4-BE49-F238E27FC236}">
                <a16:creationId xmlns:a16="http://schemas.microsoft.com/office/drawing/2014/main" id="{8C282A32-EE84-419B-B89E-4CA98311743C}"/>
              </a:ext>
            </a:extLst>
          </p:cNvPr>
          <p:cNvPicPr>
            <a:picLocks noChangeAspect="1"/>
          </p:cNvPicPr>
          <p:nvPr/>
        </p:nvPicPr>
        <p:blipFill>
          <a:blip r:embed="rId4"/>
          <a:stretch>
            <a:fillRect/>
          </a:stretch>
        </p:blipFill>
        <p:spPr>
          <a:xfrm>
            <a:off x="1365189" y="2562585"/>
            <a:ext cx="2510127" cy="1601026"/>
          </a:xfrm>
          <a:prstGeom prst="rect">
            <a:avLst/>
          </a:prstGeom>
        </p:spPr>
      </p:pic>
    </p:spTree>
    <p:extLst>
      <p:ext uri="{BB962C8B-B14F-4D97-AF65-F5344CB8AC3E}">
        <p14:creationId xmlns:p14="http://schemas.microsoft.com/office/powerpoint/2010/main" val="379106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3531" y="0"/>
            <a:ext cx="8053719" cy="956234"/>
          </a:xfrm>
        </p:spPr>
        <p:txBody>
          <a:bodyPr>
            <a:noAutofit/>
          </a:bodyPr>
          <a:lstStyle/>
          <a:p>
            <a:r>
              <a:rPr lang="fr-FR" dirty="0"/>
              <a:t>Etude de phase 1 (SARA-PK) chez des volontaires sains âgés: bonne innocuité et bonne activité de </a:t>
            </a:r>
            <a:r>
              <a:rPr lang="fr-FR" dirty="0" err="1"/>
              <a:t>Sarconeos</a:t>
            </a:r>
            <a:r>
              <a:rPr lang="fr-FR" dirty="0"/>
              <a:t> (BIO101)</a:t>
            </a:r>
            <a:endParaRPr lang="en-US" dirty="0"/>
          </a:p>
        </p:txBody>
      </p:sp>
      <p:graphicFrame>
        <p:nvGraphicFramePr>
          <p:cNvPr id="28" name="Table 27">
            <a:extLst>
              <a:ext uri="{FF2B5EF4-FFF2-40B4-BE49-F238E27FC236}">
                <a16:creationId xmlns:a16="http://schemas.microsoft.com/office/drawing/2014/main" id="{0BAC65E5-874A-1141-8AD9-7507E00DB9A1}"/>
              </a:ext>
            </a:extLst>
          </p:cNvPr>
          <p:cNvGraphicFramePr>
            <a:graphicFrameLocks noGrp="1"/>
          </p:cNvGraphicFramePr>
          <p:nvPr/>
        </p:nvGraphicFramePr>
        <p:xfrm>
          <a:off x="1352634" y="1235758"/>
          <a:ext cx="5445732" cy="3627792"/>
        </p:xfrm>
        <a:graphic>
          <a:graphicData uri="http://schemas.openxmlformats.org/drawingml/2006/table">
            <a:tbl>
              <a:tblPr firstRow="1" bandRow="1">
                <a:tableStyleId>{5940675A-B579-460E-94D1-54222C63F5DA}</a:tableStyleId>
              </a:tblPr>
              <a:tblGrid>
                <a:gridCol w="5445732">
                  <a:extLst>
                    <a:ext uri="{9D8B030D-6E8A-4147-A177-3AD203B41FA5}">
                      <a16:colId xmlns:a16="http://schemas.microsoft.com/office/drawing/2014/main" val="20000"/>
                    </a:ext>
                  </a:extLst>
                </a:gridCol>
              </a:tblGrid>
              <a:tr h="812870">
                <a:tc>
                  <a:txBody>
                    <a:bodyPr/>
                    <a:lstStyle/>
                    <a:p>
                      <a:pPr marL="0" marR="0" indent="0" algn="just" defTabSz="342900" rtl="0" eaLnBrk="1" fontAlgn="auto" latinLnBrk="0" hangingPunct="1">
                        <a:lnSpc>
                          <a:spcPct val="150000"/>
                        </a:lnSpc>
                        <a:spcBef>
                          <a:spcPts val="0"/>
                        </a:spcBef>
                        <a:spcAft>
                          <a:spcPts val="0"/>
                        </a:spcAft>
                        <a:buClrTx/>
                        <a:buSzTx/>
                        <a:buFontTx/>
                        <a:buNone/>
                        <a:tabLst/>
                        <a:defRPr/>
                      </a:pPr>
                      <a:endParaRPr lang="en-US" altLang="fr-FR" sz="1400" b="0" dirty="0">
                        <a:solidFill>
                          <a:schemeClr val="bg1"/>
                        </a:solidFill>
                        <a:latin typeface="Helvetica" charset="0"/>
                        <a:ea typeface="Helvetica" charset="0"/>
                        <a:cs typeface="Helvetica" charset="0"/>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117">
                <a:tc>
                  <a:txBody>
                    <a:bodyPr/>
                    <a:lstStyle/>
                    <a:p>
                      <a:pPr algn="l" hangingPunct="1">
                        <a:lnSpc>
                          <a:spcPct val="100000"/>
                        </a:lnSpc>
                        <a:spcBef>
                          <a:spcPct val="0"/>
                        </a:spcBef>
                      </a:pPr>
                      <a:endParaRPr lang="en-US" altLang="fr-FR" sz="1200" dirty="0">
                        <a:solidFill>
                          <a:schemeClr val="tx2"/>
                        </a:solidFill>
                        <a:latin typeface="Helvetica" charset="0"/>
                        <a:ea typeface="Helvetica" charset="0"/>
                        <a:cs typeface="Helvetica" charset="0"/>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0688">
                <a:tc>
                  <a:txBody>
                    <a:bodyPr/>
                    <a:lstStyle/>
                    <a:p>
                      <a:pPr marL="0" marR="0" indent="0" algn="l" defTabSz="342900" rtl="0" eaLnBrk="1" fontAlgn="auto" latinLnBrk="0" hangingPunct="1">
                        <a:lnSpc>
                          <a:spcPct val="150000"/>
                        </a:lnSpc>
                        <a:spcBef>
                          <a:spcPts val="0"/>
                        </a:spcBef>
                        <a:spcAft>
                          <a:spcPts val="0"/>
                        </a:spcAft>
                        <a:buClrTx/>
                        <a:buSzTx/>
                        <a:buFontTx/>
                        <a:buNone/>
                        <a:tabLst/>
                        <a:defRPr/>
                      </a:pPr>
                      <a:endParaRPr lang="en-US" altLang="fr-FR" sz="1200" dirty="0">
                        <a:solidFill>
                          <a:schemeClr val="tx2"/>
                        </a:solidFill>
                        <a:latin typeface="Helvetica" charset="0"/>
                        <a:ea typeface="Helvetica" charset="0"/>
                        <a:cs typeface="Helvetica"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117">
                <a:tc>
                  <a:txBody>
                    <a:bodyPr/>
                    <a:lstStyle/>
                    <a:p>
                      <a:pPr marL="0" marR="0" indent="0" algn="l" defTabSz="342900" rtl="0" eaLnBrk="1" fontAlgn="auto" latinLnBrk="0" hangingPunct="1">
                        <a:lnSpc>
                          <a:spcPct val="150000"/>
                        </a:lnSpc>
                        <a:spcBef>
                          <a:spcPts val="0"/>
                        </a:spcBef>
                        <a:spcAft>
                          <a:spcPts val="0"/>
                        </a:spcAft>
                        <a:buClrTx/>
                        <a:buSzTx/>
                        <a:buFontTx/>
                        <a:buNone/>
                        <a:tabLst/>
                        <a:defRPr/>
                      </a:pPr>
                      <a:endParaRPr lang="en-US" altLang="fr-FR" sz="1200" dirty="0">
                        <a:solidFill>
                          <a:schemeClr val="tx2"/>
                        </a:solidFill>
                        <a:latin typeface="Helvetica" charset="0"/>
                        <a:ea typeface="Helvetica" charset="0"/>
                        <a:cs typeface="Helvetica"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9" name="TextBox 28">
            <a:extLst>
              <a:ext uri="{FF2B5EF4-FFF2-40B4-BE49-F238E27FC236}">
                <a16:creationId xmlns:a16="http://schemas.microsoft.com/office/drawing/2014/main" id="{3D97B557-D832-FD4B-9225-BA4BFC81F8AC}"/>
              </a:ext>
            </a:extLst>
          </p:cNvPr>
          <p:cNvSpPr txBox="1"/>
          <p:nvPr/>
        </p:nvSpPr>
        <p:spPr>
          <a:xfrm>
            <a:off x="1432144" y="4117558"/>
            <a:ext cx="6611925" cy="6751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r>
              <a:rPr lang="en-US" sz="1400" b="1" dirty="0">
                <a:solidFill>
                  <a:schemeClr val="accent5"/>
                </a:solidFill>
                <a:latin typeface="HurmeGeometricSans4 Regular"/>
                <a:ea typeface="Helvetica" charset="0"/>
                <a:cs typeface="HurmeGeometricSans4 Regular"/>
              </a:rPr>
              <a:t>Sarconeos (BIO101) </a:t>
            </a:r>
            <a:r>
              <a:rPr lang="fr-FR" sz="1400" b="1" dirty="0">
                <a:solidFill>
                  <a:schemeClr val="accent5"/>
                </a:solidFill>
                <a:latin typeface="HurmeGeometricSans4 Regular"/>
                <a:ea typeface="Helvetica" charset="0"/>
                <a:cs typeface="HurmeGeometricSans4 Regular"/>
              </a:rPr>
              <a:t>a montré un effet dose-dépendant sur la croissance et la réparation musculaires (PIIINP) et un effet négatif dose-dépendant sur la fonte musculaire (myoglobine)</a:t>
            </a:r>
            <a:endParaRPr lang="en-US" sz="1400" b="1" dirty="0">
              <a:solidFill>
                <a:schemeClr val="accent5"/>
              </a:solidFill>
              <a:latin typeface="HurmeGeometricSans4 Regular"/>
              <a:ea typeface="Helvetica" charset="0"/>
              <a:cs typeface="HurmeGeometricSans4 Regular"/>
            </a:endParaRPr>
          </a:p>
        </p:txBody>
      </p:sp>
      <p:pic>
        <p:nvPicPr>
          <p:cNvPr id="33" name="Picture 32">
            <a:extLst>
              <a:ext uri="{FF2B5EF4-FFF2-40B4-BE49-F238E27FC236}">
                <a16:creationId xmlns:a16="http://schemas.microsoft.com/office/drawing/2014/main" id="{AA9E8BBA-68F2-A64B-B2CA-8856A8A5E8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6385" y="1543535"/>
            <a:ext cx="3565252" cy="2549766"/>
          </a:xfrm>
          <a:prstGeom prst="rect">
            <a:avLst/>
          </a:prstGeom>
        </p:spPr>
      </p:pic>
      <p:pic>
        <p:nvPicPr>
          <p:cNvPr id="34" name="Picture 33">
            <a:extLst>
              <a:ext uri="{FF2B5EF4-FFF2-40B4-BE49-F238E27FC236}">
                <a16:creationId xmlns:a16="http://schemas.microsoft.com/office/drawing/2014/main" id="{E3A7C5F9-C4B8-1045-AAF8-FABA3C303C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6099" y="1457271"/>
            <a:ext cx="3804221" cy="2637835"/>
          </a:xfrm>
          <a:prstGeom prst="rect">
            <a:avLst/>
          </a:prstGeom>
        </p:spPr>
      </p:pic>
      <p:sp>
        <p:nvSpPr>
          <p:cNvPr id="35" name="TextBox 34">
            <a:extLst>
              <a:ext uri="{FF2B5EF4-FFF2-40B4-BE49-F238E27FC236}">
                <a16:creationId xmlns:a16="http://schemas.microsoft.com/office/drawing/2014/main" id="{B1C3FC0E-DC31-E242-A2D5-5936569B1EF4}"/>
              </a:ext>
            </a:extLst>
          </p:cNvPr>
          <p:cNvSpPr txBox="1"/>
          <p:nvPr/>
        </p:nvSpPr>
        <p:spPr>
          <a:xfrm>
            <a:off x="175056" y="4973636"/>
            <a:ext cx="8968943" cy="1179810"/>
          </a:xfrm>
          <a:prstGeom prst="rect">
            <a:avLst/>
          </a:prstGeom>
          <a:noFill/>
        </p:spPr>
        <p:txBody>
          <a:bodyPr wrap="square" rtlCol="0">
            <a:spAutoFit/>
          </a:bodyPr>
          <a:lstStyle/>
          <a:p>
            <a:pPr marL="285750" indent="-285750">
              <a:spcBef>
                <a:spcPts val="400"/>
              </a:spcBef>
              <a:buClr>
                <a:schemeClr val="accent5"/>
              </a:buClr>
              <a:buFont typeface="Arial" panose="020B0604020202020204" pitchFamily="34" charset="0"/>
              <a:buChar char="•"/>
            </a:pPr>
            <a:r>
              <a:rPr lang="fr-FR" sz="1600" dirty="0">
                <a:solidFill>
                  <a:srgbClr val="666666"/>
                </a:solidFill>
                <a:latin typeface="HurmeGeometricSans4 Regular"/>
              </a:rPr>
              <a:t>dose unique et doses multiples croissantes testées chez 54 volontaires sains jeunes et âgés (plus de 65 ans)</a:t>
            </a:r>
            <a:endParaRPr lang="en-US" sz="1600" dirty="0">
              <a:solidFill>
                <a:srgbClr val="666666"/>
              </a:solidFill>
              <a:latin typeface="HurmeGeometricSans4 Regular"/>
            </a:endParaRPr>
          </a:p>
          <a:p>
            <a:pPr marL="285750" indent="-285750">
              <a:spcBef>
                <a:spcPts val="400"/>
              </a:spcBef>
              <a:buClr>
                <a:schemeClr val="accent5"/>
              </a:buClr>
              <a:buFont typeface="Arial" panose="020B0604020202020204" pitchFamily="34" charset="0"/>
              <a:buChar char="•"/>
            </a:pPr>
            <a:r>
              <a:rPr lang="fr-FR" sz="1600" dirty="0">
                <a:solidFill>
                  <a:srgbClr val="666666"/>
                </a:solidFill>
                <a:latin typeface="HurmeGeometricSans4 Regular"/>
              </a:rPr>
              <a:t>Bon profil d'innocuité: aucun événement indésirable grave</a:t>
            </a:r>
          </a:p>
          <a:p>
            <a:pPr marL="285750" indent="-285750">
              <a:spcBef>
                <a:spcPts val="400"/>
              </a:spcBef>
              <a:buClr>
                <a:schemeClr val="accent5"/>
              </a:buClr>
              <a:buFont typeface="Arial" panose="020B0604020202020204" pitchFamily="34" charset="0"/>
              <a:buChar char="•"/>
            </a:pPr>
            <a:r>
              <a:rPr lang="fr-FR" sz="1600" b="1" dirty="0">
                <a:solidFill>
                  <a:srgbClr val="3D9973"/>
                </a:solidFill>
                <a:latin typeface="HurmeGeometricSans4 Regular"/>
                <a:sym typeface="Open Sans Semibold"/>
              </a:rPr>
              <a:t>Deux doses actives </a:t>
            </a:r>
            <a:r>
              <a:rPr lang="fr-FR" sz="1600" dirty="0">
                <a:latin typeface="HurmeGeometricSans4 Regular"/>
                <a:sym typeface="Open Sans Semibold"/>
              </a:rPr>
              <a:t>(175 et 350 mg </a:t>
            </a:r>
            <a:r>
              <a:rPr lang="fr-FR" sz="1600" dirty="0" err="1">
                <a:latin typeface="HurmeGeometricSans4 Regular"/>
                <a:sym typeface="Open Sans Semibold"/>
              </a:rPr>
              <a:t>b.i.d</a:t>
            </a:r>
            <a:r>
              <a:rPr lang="fr-FR" sz="1600" dirty="0">
                <a:latin typeface="HurmeGeometricSans4 Regular"/>
                <a:sym typeface="Open Sans Semibold"/>
              </a:rPr>
              <a:t>.) ont été sélectionnées pour les prochaines études de phase 2</a:t>
            </a:r>
            <a:endParaRPr lang="en-US" sz="1600" dirty="0">
              <a:latin typeface="HurmeGeometricSans4 Regular"/>
              <a:sym typeface="Open Sans Semibold"/>
            </a:endParaRPr>
          </a:p>
        </p:txBody>
      </p:sp>
      <p:sp>
        <p:nvSpPr>
          <p:cNvPr id="14" name="Slide Number Placeholder 2">
            <a:extLst>
              <a:ext uri="{FF2B5EF4-FFF2-40B4-BE49-F238E27FC236}">
                <a16:creationId xmlns:a16="http://schemas.microsoft.com/office/drawing/2014/main" id="{D0C7E387-B908-F843-A5A0-D7F58C94F4EC}"/>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12</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243315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D76B-3E2C-EE49-886E-7A8FB2913D71}"/>
              </a:ext>
            </a:extLst>
          </p:cNvPr>
          <p:cNvSpPr>
            <a:spLocks noGrp="1"/>
          </p:cNvSpPr>
          <p:nvPr>
            <p:ph type="title"/>
          </p:nvPr>
        </p:nvSpPr>
        <p:spPr>
          <a:xfrm>
            <a:off x="532817" y="0"/>
            <a:ext cx="7418487" cy="956234"/>
          </a:xfrm>
        </p:spPr>
        <p:txBody>
          <a:bodyPr/>
          <a:lstStyle/>
          <a:p>
            <a:r>
              <a:rPr lang="fr-FR" dirty="0"/>
              <a:t>Sarcopénie: un important besoin médical non satisfait en l’absence de médicament approuvé</a:t>
            </a:r>
            <a:endParaRPr lang="en-US" dirty="0"/>
          </a:p>
        </p:txBody>
      </p:sp>
      <p:sp>
        <p:nvSpPr>
          <p:cNvPr id="4" name="Content Placeholder 3">
            <a:extLst>
              <a:ext uri="{FF2B5EF4-FFF2-40B4-BE49-F238E27FC236}">
                <a16:creationId xmlns:a16="http://schemas.microsoft.com/office/drawing/2014/main" id="{D7157F95-6BF6-844C-A573-798DC929BF0B}"/>
              </a:ext>
            </a:extLst>
          </p:cNvPr>
          <p:cNvSpPr>
            <a:spLocks noGrp="1"/>
          </p:cNvSpPr>
          <p:nvPr>
            <p:ph sz="quarter" idx="13"/>
          </p:nvPr>
        </p:nvSpPr>
        <p:spPr>
          <a:xfrm>
            <a:off x="414023" y="1238258"/>
            <a:ext cx="8247314" cy="1397960"/>
          </a:xfrm>
        </p:spPr>
        <p:txBody>
          <a:bodyPr/>
          <a:lstStyle/>
          <a:p>
            <a:pPr>
              <a:spcBef>
                <a:spcPts val="1500"/>
              </a:spcBef>
              <a:buClr>
                <a:schemeClr val="accent5"/>
              </a:buClr>
            </a:pPr>
            <a:r>
              <a:rPr lang="fr-FR" dirty="0">
                <a:solidFill>
                  <a:schemeClr val="tx1"/>
                </a:solidFill>
              </a:rPr>
              <a:t>Dégénérescence des muscles liée à l’âge, caractérisée par </a:t>
            </a:r>
            <a:r>
              <a:rPr lang="fr-FR" b="1" dirty="0"/>
              <a:t>une perte de masse musculaire, de </a:t>
            </a:r>
            <a:r>
              <a:rPr lang="fr-FR" dirty="0"/>
              <a:t>la</a:t>
            </a:r>
            <a:r>
              <a:rPr lang="fr-FR" b="1" dirty="0"/>
              <a:t> force</a:t>
            </a:r>
            <a:r>
              <a:rPr lang="fr-FR" dirty="0">
                <a:solidFill>
                  <a:schemeClr val="tx1"/>
                </a:solidFill>
              </a:rPr>
              <a:t> et de la capacité à se tenir debout et/ou à marcher</a:t>
            </a:r>
            <a:endParaRPr lang="en-US" dirty="0">
              <a:solidFill>
                <a:schemeClr val="tx1"/>
              </a:solidFill>
            </a:endParaRPr>
          </a:p>
          <a:p>
            <a:pPr>
              <a:spcBef>
                <a:spcPts val="1500"/>
              </a:spcBef>
              <a:buClr>
                <a:schemeClr val="accent5"/>
              </a:buClr>
            </a:pPr>
            <a:r>
              <a:rPr lang="en-US" dirty="0">
                <a:solidFill>
                  <a:schemeClr val="tx1"/>
                </a:solidFill>
              </a:rPr>
              <a:t>Une cause </a:t>
            </a:r>
            <a:r>
              <a:rPr lang="fr-FR" dirty="0">
                <a:solidFill>
                  <a:schemeClr val="tx1"/>
                </a:solidFill>
              </a:rPr>
              <a:t>majeure de handicap moteur entraînant </a:t>
            </a:r>
            <a:r>
              <a:rPr lang="fr-FR" b="1" dirty="0"/>
              <a:t>une perte d’autonomie et un risque accru</a:t>
            </a:r>
            <a:r>
              <a:rPr lang="fr-FR" dirty="0">
                <a:solidFill>
                  <a:schemeClr val="tx1"/>
                </a:solidFill>
              </a:rPr>
              <a:t> d’effets </a:t>
            </a:r>
            <a:r>
              <a:rPr lang="fr-FR" dirty="0"/>
              <a:t>indésirables (par ex. des chutes) qui peuvent </a:t>
            </a:r>
            <a:r>
              <a:rPr lang="fr-FR" dirty="0">
                <a:solidFill>
                  <a:schemeClr val="tx1"/>
                </a:solidFill>
              </a:rPr>
              <a:t>réduire l’espérance de vie</a:t>
            </a:r>
            <a:endParaRPr lang="en-US" dirty="0">
              <a:solidFill>
                <a:schemeClr val="tx1"/>
              </a:solidFill>
            </a:endParaRPr>
          </a:p>
        </p:txBody>
      </p:sp>
      <p:sp>
        <p:nvSpPr>
          <p:cNvPr id="5" name="Slide Number Placeholder 2">
            <a:extLst>
              <a:ext uri="{FF2B5EF4-FFF2-40B4-BE49-F238E27FC236}">
                <a16:creationId xmlns:a16="http://schemas.microsoft.com/office/drawing/2014/main" id="{C4AFFDCB-309D-EB44-8239-D7CCDFF976DF}"/>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13</a:t>
            </a:fld>
            <a:endParaRPr lang="fr-FR" dirty="0">
              <a:solidFill>
                <a:schemeClr val="bg2">
                  <a:lumMod val="25000"/>
                </a:schemeClr>
              </a:solidFill>
              <a:latin typeface="HurmeGeometricSans4 Regular"/>
              <a:ea typeface="MS PGothic" charset="-128"/>
            </a:endParaRPr>
          </a:p>
        </p:txBody>
      </p:sp>
      <p:grpSp>
        <p:nvGrpSpPr>
          <p:cNvPr id="6" name="Groupe 5">
            <a:extLst>
              <a:ext uri="{FF2B5EF4-FFF2-40B4-BE49-F238E27FC236}">
                <a16:creationId xmlns:a16="http://schemas.microsoft.com/office/drawing/2014/main" id="{04B85EA0-C64D-4909-96F5-BAD9713FB18F}"/>
              </a:ext>
            </a:extLst>
          </p:cNvPr>
          <p:cNvGrpSpPr/>
          <p:nvPr/>
        </p:nvGrpSpPr>
        <p:grpSpPr>
          <a:xfrm>
            <a:off x="1201040" y="4352649"/>
            <a:ext cx="6674347" cy="2103481"/>
            <a:chOff x="528670" y="3034796"/>
            <a:chExt cx="7449137" cy="2833590"/>
          </a:xfrm>
        </p:grpSpPr>
        <p:grpSp>
          <p:nvGrpSpPr>
            <p:cNvPr id="7" name="Group 5">
              <a:extLst>
                <a:ext uri="{FF2B5EF4-FFF2-40B4-BE49-F238E27FC236}">
                  <a16:creationId xmlns:a16="http://schemas.microsoft.com/office/drawing/2014/main" id="{28A20E9F-D770-4797-85E9-C49A01E8C205}"/>
                </a:ext>
              </a:extLst>
            </p:cNvPr>
            <p:cNvGrpSpPr/>
            <p:nvPr/>
          </p:nvGrpSpPr>
          <p:grpSpPr>
            <a:xfrm>
              <a:off x="6458243" y="3429000"/>
              <a:ext cx="1519564" cy="2167459"/>
              <a:chOff x="241020" y="1447801"/>
              <a:chExt cx="2819399" cy="4680429"/>
            </a:xfrm>
          </p:grpSpPr>
          <p:sp>
            <p:nvSpPr>
              <p:cNvPr id="47" name="Trapezoid 6">
                <a:extLst>
                  <a:ext uri="{FF2B5EF4-FFF2-40B4-BE49-F238E27FC236}">
                    <a16:creationId xmlns:a16="http://schemas.microsoft.com/office/drawing/2014/main" id="{FC4D8A95-94D1-40CC-8616-49AB98C23C71}"/>
                  </a:ext>
                </a:extLst>
              </p:cNvPr>
              <p:cNvSpPr/>
              <p:nvPr/>
            </p:nvSpPr>
            <p:spPr>
              <a:xfrm rot="10800000">
                <a:off x="241020" y="1447801"/>
                <a:ext cx="2819399" cy="914401"/>
              </a:xfrm>
              <a:prstGeom prst="trapezoid">
                <a:avLst/>
              </a:prstGeom>
              <a:solidFill>
                <a:srgbClr val="6F7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7">
                <a:extLst>
                  <a:ext uri="{FF2B5EF4-FFF2-40B4-BE49-F238E27FC236}">
                    <a16:creationId xmlns:a16="http://schemas.microsoft.com/office/drawing/2014/main" id="{28D38658-5641-4B1A-9109-8F63DC65B070}"/>
                  </a:ext>
                </a:extLst>
              </p:cNvPr>
              <p:cNvSpPr/>
              <p:nvPr/>
            </p:nvSpPr>
            <p:spPr>
              <a:xfrm rot="10800000">
                <a:off x="495746" y="2514600"/>
                <a:ext cx="2286000" cy="914401"/>
              </a:xfrm>
              <a:prstGeom prst="trapezoid">
                <a:avLst/>
              </a:prstGeom>
              <a:solidFill>
                <a:srgbClr val="13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apezoid 8">
                <a:extLst>
                  <a:ext uri="{FF2B5EF4-FFF2-40B4-BE49-F238E27FC236}">
                    <a16:creationId xmlns:a16="http://schemas.microsoft.com/office/drawing/2014/main" id="{99B666F0-95BB-4749-A620-7AD521B8E757}"/>
                  </a:ext>
                </a:extLst>
              </p:cNvPr>
              <p:cNvSpPr/>
              <p:nvPr/>
            </p:nvSpPr>
            <p:spPr>
              <a:xfrm rot="10800000">
                <a:off x="750472" y="3594461"/>
                <a:ext cx="1766753" cy="914401"/>
              </a:xfrm>
              <a:prstGeom prst="trapezoid">
                <a:avLst/>
              </a:prstGeom>
              <a:solidFill>
                <a:srgbClr val="FAB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9">
                <a:extLst>
                  <a:ext uri="{FF2B5EF4-FFF2-40B4-BE49-F238E27FC236}">
                    <a16:creationId xmlns:a16="http://schemas.microsoft.com/office/drawing/2014/main" id="{EF086A3B-E2E1-4C9C-BE8F-7B5891B36426}"/>
                  </a:ext>
                </a:extLst>
              </p:cNvPr>
              <p:cNvSpPr/>
              <p:nvPr/>
            </p:nvSpPr>
            <p:spPr>
              <a:xfrm>
                <a:off x="863681" y="4851998"/>
                <a:ext cx="1561902" cy="127623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0">
              <a:extLst>
                <a:ext uri="{FF2B5EF4-FFF2-40B4-BE49-F238E27FC236}">
                  <a16:creationId xmlns:a16="http://schemas.microsoft.com/office/drawing/2014/main" id="{3A91800F-8285-4557-8FDD-E2B97F1D5376}"/>
                </a:ext>
              </a:extLst>
            </p:cNvPr>
            <p:cNvGrpSpPr/>
            <p:nvPr/>
          </p:nvGrpSpPr>
          <p:grpSpPr>
            <a:xfrm>
              <a:off x="4940928" y="3428405"/>
              <a:ext cx="1519564" cy="2167458"/>
              <a:chOff x="241020" y="1447801"/>
              <a:chExt cx="2819399" cy="4680427"/>
            </a:xfrm>
          </p:grpSpPr>
          <p:sp>
            <p:nvSpPr>
              <p:cNvPr id="43" name="Trapezoid 11">
                <a:extLst>
                  <a:ext uri="{FF2B5EF4-FFF2-40B4-BE49-F238E27FC236}">
                    <a16:creationId xmlns:a16="http://schemas.microsoft.com/office/drawing/2014/main" id="{F2FC2333-F107-4494-8C14-F486BAF99B12}"/>
                  </a:ext>
                </a:extLst>
              </p:cNvPr>
              <p:cNvSpPr/>
              <p:nvPr/>
            </p:nvSpPr>
            <p:spPr>
              <a:xfrm rot="10800000">
                <a:off x="241020" y="1447801"/>
                <a:ext cx="2819399" cy="914401"/>
              </a:xfrm>
              <a:prstGeom prst="trapezoid">
                <a:avLst/>
              </a:prstGeom>
              <a:solidFill>
                <a:srgbClr val="6F7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12">
                <a:extLst>
                  <a:ext uri="{FF2B5EF4-FFF2-40B4-BE49-F238E27FC236}">
                    <a16:creationId xmlns:a16="http://schemas.microsoft.com/office/drawing/2014/main" id="{1C9D5A5F-81B7-4ED1-B842-9B46C4E03C89}"/>
                  </a:ext>
                </a:extLst>
              </p:cNvPr>
              <p:cNvSpPr/>
              <p:nvPr/>
            </p:nvSpPr>
            <p:spPr>
              <a:xfrm rot="10800000">
                <a:off x="495746" y="2514600"/>
                <a:ext cx="2286000" cy="914401"/>
              </a:xfrm>
              <a:prstGeom prst="trapezoid">
                <a:avLst/>
              </a:prstGeom>
              <a:solidFill>
                <a:srgbClr val="13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13">
                <a:extLst>
                  <a:ext uri="{FF2B5EF4-FFF2-40B4-BE49-F238E27FC236}">
                    <a16:creationId xmlns:a16="http://schemas.microsoft.com/office/drawing/2014/main" id="{BC65752F-E14D-44F5-B82F-586CB283294D}"/>
                  </a:ext>
                </a:extLst>
              </p:cNvPr>
              <p:cNvSpPr/>
              <p:nvPr/>
            </p:nvSpPr>
            <p:spPr>
              <a:xfrm rot="10800000">
                <a:off x="750472" y="3594461"/>
                <a:ext cx="1766753" cy="914401"/>
              </a:xfrm>
              <a:prstGeom prst="trapezoid">
                <a:avLst/>
              </a:prstGeom>
              <a:solidFill>
                <a:srgbClr val="FAB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4">
                <a:extLst>
                  <a:ext uri="{FF2B5EF4-FFF2-40B4-BE49-F238E27FC236}">
                    <a16:creationId xmlns:a16="http://schemas.microsoft.com/office/drawing/2014/main" id="{28F67882-102D-4D0A-9A58-DD6E8E15ED1C}"/>
                  </a:ext>
                </a:extLst>
              </p:cNvPr>
              <p:cNvSpPr/>
              <p:nvPr/>
            </p:nvSpPr>
            <p:spPr>
              <a:xfrm>
                <a:off x="863681" y="4859340"/>
                <a:ext cx="1561902" cy="126888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15">
              <a:extLst>
                <a:ext uri="{FF2B5EF4-FFF2-40B4-BE49-F238E27FC236}">
                  <a16:creationId xmlns:a16="http://schemas.microsoft.com/office/drawing/2014/main" id="{8453A1DF-7BE1-45E3-8E88-5FFBA5FC7B79}"/>
                </a:ext>
              </a:extLst>
            </p:cNvPr>
            <p:cNvGrpSpPr/>
            <p:nvPr/>
          </p:nvGrpSpPr>
          <p:grpSpPr>
            <a:xfrm>
              <a:off x="3422226" y="3428999"/>
              <a:ext cx="1519564" cy="2167459"/>
              <a:chOff x="241020" y="1447801"/>
              <a:chExt cx="2819399" cy="4680429"/>
            </a:xfrm>
          </p:grpSpPr>
          <p:sp>
            <p:nvSpPr>
              <p:cNvPr id="39" name="Trapezoid 16">
                <a:extLst>
                  <a:ext uri="{FF2B5EF4-FFF2-40B4-BE49-F238E27FC236}">
                    <a16:creationId xmlns:a16="http://schemas.microsoft.com/office/drawing/2014/main" id="{4D0B5D16-233B-4F29-AC40-6B2BF645AF25}"/>
                  </a:ext>
                </a:extLst>
              </p:cNvPr>
              <p:cNvSpPr/>
              <p:nvPr/>
            </p:nvSpPr>
            <p:spPr>
              <a:xfrm rot="10800000">
                <a:off x="241020" y="1447801"/>
                <a:ext cx="2819399" cy="914401"/>
              </a:xfrm>
              <a:prstGeom prst="trapezoid">
                <a:avLst/>
              </a:prstGeom>
              <a:solidFill>
                <a:srgbClr val="6F7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17">
                <a:extLst>
                  <a:ext uri="{FF2B5EF4-FFF2-40B4-BE49-F238E27FC236}">
                    <a16:creationId xmlns:a16="http://schemas.microsoft.com/office/drawing/2014/main" id="{7D676BFC-58BA-47D9-8F8D-C9556287DE3D}"/>
                  </a:ext>
                </a:extLst>
              </p:cNvPr>
              <p:cNvSpPr/>
              <p:nvPr/>
            </p:nvSpPr>
            <p:spPr>
              <a:xfrm rot="10800000">
                <a:off x="495746" y="2514600"/>
                <a:ext cx="2286000" cy="914401"/>
              </a:xfrm>
              <a:prstGeom prst="trapezoid">
                <a:avLst/>
              </a:prstGeom>
              <a:solidFill>
                <a:srgbClr val="13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18">
                <a:extLst>
                  <a:ext uri="{FF2B5EF4-FFF2-40B4-BE49-F238E27FC236}">
                    <a16:creationId xmlns:a16="http://schemas.microsoft.com/office/drawing/2014/main" id="{DFB0E4A3-B06F-4213-AC15-415826E204AE}"/>
                  </a:ext>
                </a:extLst>
              </p:cNvPr>
              <p:cNvSpPr/>
              <p:nvPr/>
            </p:nvSpPr>
            <p:spPr>
              <a:xfrm rot="10800000">
                <a:off x="750472" y="3594461"/>
                <a:ext cx="1766753" cy="914401"/>
              </a:xfrm>
              <a:prstGeom prst="trapezoid">
                <a:avLst/>
              </a:prstGeom>
              <a:solidFill>
                <a:srgbClr val="FAB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19">
                <a:extLst>
                  <a:ext uri="{FF2B5EF4-FFF2-40B4-BE49-F238E27FC236}">
                    <a16:creationId xmlns:a16="http://schemas.microsoft.com/office/drawing/2014/main" id="{FD390053-88E2-4E2D-97EE-6FE35F8044AF}"/>
                  </a:ext>
                </a:extLst>
              </p:cNvPr>
              <p:cNvSpPr/>
              <p:nvPr/>
            </p:nvSpPr>
            <p:spPr>
              <a:xfrm>
                <a:off x="863681" y="4859344"/>
                <a:ext cx="1561902" cy="12688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20">
              <a:extLst>
                <a:ext uri="{FF2B5EF4-FFF2-40B4-BE49-F238E27FC236}">
                  <a16:creationId xmlns:a16="http://schemas.microsoft.com/office/drawing/2014/main" id="{4659C062-2F7E-4AF7-9D88-80A9FB806CAB}"/>
                </a:ext>
              </a:extLst>
            </p:cNvPr>
            <p:cNvGrpSpPr/>
            <p:nvPr/>
          </p:nvGrpSpPr>
          <p:grpSpPr>
            <a:xfrm>
              <a:off x="1836582" y="3429182"/>
              <a:ext cx="1519564" cy="2167459"/>
              <a:chOff x="241020" y="1447801"/>
              <a:chExt cx="2819399" cy="4680429"/>
            </a:xfrm>
          </p:grpSpPr>
          <p:sp>
            <p:nvSpPr>
              <p:cNvPr id="35" name="Trapezoid 21">
                <a:extLst>
                  <a:ext uri="{FF2B5EF4-FFF2-40B4-BE49-F238E27FC236}">
                    <a16:creationId xmlns:a16="http://schemas.microsoft.com/office/drawing/2014/main" id="{671738FE-8AEA-4A60-84C0-8050B45A8E84}"/>
                  </a:ext>
                </a:extLst>
              </p:cNvPr>
              <p:cNvSpPr/>
              <p:nvPr/>
            </p:nvSpPr>
            <p:spPr>
              <a:xfrm rot="10800000">
                <a:off x="241020" y="1447801"/>
                <a:ext cx="2819399" cy="914400"/>
              </a:xfrm>
              <a:prstGeom prst="trapezoid">
                <a:avLst/>
              </a:prstGeom>
              <a:solidFill>
                <a:srgbClr val="6F7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apezoid 22">
                <a:extLst>
                  <a:ext uri="{FF2B5EF4-FFF2-40B4-BE49-F238E27FC236}">
                    <a16:creationId xmlns:a16="http://schemas.microsoft.com/office/drawing/2014/main" id="{4FC2823C-0DB2-40A7-A486-6CF7C86A05A9}"/>
                  </a:ext>
                </a:extLst>
              </p:cNvPr>
              <p:cNvSpPr/>
              <p:nvPr/>
            </p:nvSpPr>
            <p:spPr>
              <a:xfrm rot="10800000">
                <a:off x="495746" y="2514600"/>
                <a:ext cx="2286000" cy="914401"/>
              </a:xfrm>
              <a:prstGeom prst="trapezoid">
                <a:avLst/>
              </a:prstGeom>
              <a:solidFill>
                <a:srgbClr val="139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apezoid 23">
                <a:extLst>
                  <a:ext uri="{FF2B5EF4-FFF2-40B4-BE49-F238E27FC236}">
                    <a16:creationId xmlns:a16="http://schemas.microsoft.com/office/drawing/2014/main" id="{21A8471B-270B-442E-8F48-5496F8E78970}"/>
                  </a:ext>
                </a:extLst>
              </p:cNvPr>
              <p:cNvSpPr/>
              <p:nvPr/>
            </p:nvSpPr>
            <p:spPr>
              <a:xfrm rot="10800000">
                <a:off x="750472" y="3594461"/>
                <a:ext cx="1766753" cy="914401"/>
              </a:xfrm>
              <a:prstGeom prst="trapezoid">
                <a:avLst/>
              </a:prstGeom>
              <a:solidFill>
                <a:srgbClr val="FAB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24">
                <a:extLst>
                  <a:ext uri="{FF2B5EF4-FFF2-40B4-BE49-F238E27FC236}">
                    <a16:creationId xmlns:a16="http://schemas.microsoft.com/office/drawing/2014/main" id="{0B90EBFF-3F37-47B1-87EF-DB8756D6369B}"/>
                  </a:ext>
                </a:extLst>
              </p:cNvPr>
              <p:cNvSpPr/>
              <p:nvPr/>
            </p:nvSpPr>
            <p:spPr>
              <a:xfrm>
                <a:off x="863681" y="4859344"/>
                <a:ext cx="1653544" cy="126888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ZoneTexte 8">
              <a:extLst>
                <a:ext uri="{FF2B5EF4-FFF2-40B4-BE49-F238E27FC236}">
                  <a16:creationId xmlns:a16="http://schemas.microsoft.com/office/drawing/2014/main" id="{F6771151-7917-49BC-A27F-8DDF81A69A86}"/>
                </a:ext>
              </a:extLst>
            </p:cNvPr>
            <p:cNvSpPr txBox="1">
              <a:spLocks noChangeArrowheads="1"/>
            </p:cNvSpPr>
            <p:nvPr/>
          </p:nvSpPr>
          <p:spPr bwMode="auto">
            <a:xfrm>
              <a:off x="1930859" y="3453031"/>
              <a:ext cx="1373836" cy="4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1,392.7 M</a:t>
              </a:r>
            </a:p>
          </p:txBody>
        </p:sp>
        <p:sp>
          <p:nvSpPr>
            <p:cNvPr id="12" name="ZoneTexte 8">
              <a:extLst>
                <a:ext uri="{FF2B5EF4-FFF2-40B4-BE49-F238E27FC236}">
                  <a16:creationId xmlns:a16="http://schemas.microsoft.com/office/drawing/2014/main" id="{C7F4742D-0C56-4C10-AEDF-2AB480E16159}"/>
                </a:ext>
              </a:extLst>
            </p:cNvPr>
            <p:cNvSpPr txBox="1">
              <a:spLocks noChangeArrowheads="1"/>
            </p:cNvSpPr>
            <p:nvPr/>
          </p:nvSpPr>
          <p:spPr bwMode="auto">
            <a:xfrm>
              <a:off x="3581480" y="3451490"/>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511.5 M</a:t>
              </a:r>
            </a:p>
          </p:txBody>
        </p:sp>
        <p:sp>
          <p:nvSpPr>
            <p:cNvPr id="13" name="ZoneTexte 8">
              <a:extLst>
                <a:ext uri="{FF2B5EF4-FFF2-40B4-BE49-F238E27FC236}">
                  <a16:creationId xmlns:a16="http://schemas.microsoft.com/office/drawing/2014/main" id="{2D98F637-2A8F-42CD-8401-A9ED82EF0FD1}"/>
                </a:ext>
              </a:extLst>
            </p:cNvPr>
            <p:cNvSpPr txBox="1">
              <a:spLocks noChangeArrowheads="1"/>
            </p:cNvSpPr>
            <p:nvPr/>
          </p:nvSpPr>
          <p:spPr bwMode="auto">
            <a:xfrm>
              <a:off x="5065888" y="3427522"/>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324.2 M</a:t>
              </a:r>
            </a:p>
          </p:txBody>
        </p:sp>
        <p:sp>
          <p:nvSpPr>
            <p:cNvPr id="14" name="ZoneTexte 8">
              <a:extLst>
                <a:ext uri="{FF2B5EF4-FFF2-40B4-BE49-F238E27FC236}">
                  <a16:creationId xmlns:a16="http://schemas.microsoft.com/office/drawing/2014/main" id="{0B1F8221-E93F-46FA-A9F8-64F6B300C2B4}"/>
                </a:ext>
              </a:extLst>
            </p:cNvPr>
            <p:cNvSpPr txBox="1">
              <a:spLocks noChangeArrowheads="1"/>
            </p:cNvSpPr>
            <p:nvPr/>
          </p:nvSpPr>
          <p:spPr bwMode="auto">
            <a:xfrm>
              <a:off x="6648775" y="3434522"/>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126.5 M</a:t>
              </a:r>
            </a:p>
          </p:txBody>
        </p:sp>
        <p:sp>
          <p:nvSpPr>
            <p:cNvPr id="15" name="ZoneTexte 8">
              <a:extLst>
                <a:ext uri="{FF2B5EF4-FFF2-40B4-BE49-F238E27FC236}">
                  <a16:creationId xmlns:a16="http://schemas.microsoft.com/office/drawing/2014/main" id="{8C0895A8-0901-4271-9C7B-93F1870494E0}"/>
                </a:ext>
              </a:extLst>
            </p:cNvPr>
            <p:cNvSpPr txBox="1">
              <a:spLocks noChangeArrowheads="1"/>
            </p:cNvSpPr>
            <p:nvPr/>
          </p:nvSpPr>
          <p:spPr bwMode="auto">
            <a:xfrm>
              <a:off x="2024063" y="3034796"/>
              <a:ext cx="1232081" cy="49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800" b="1" dirty="0">
                  <a:solidFill>
                    <a:schemeClr val="accent1"/>
                  </a:solidFill>
                  <a:latin typeface="HurmeGeometricSans4 Regular"/>
                  <a:ea typeface="+mn-ea"/>
                </a:rPr>
                <a:t>Chine</a:t>
              </a:r>
              <a:endParaRPr lang="fr-FR" altLang="fr-FR" sz="1800" b="1" dirty="0">
                <a:solidFill>
                  <a:schemeClr val="bg1"/>
                </a:solidFill>
                <a:latin typeface="HurmeGeometricSans4 Regular"/>
                <a:ea typeface="Helvetica" charset="0"/>
                <a:cs typeface="HurmeGeometricSans4 Regular"/>
              </a:endParaRPr>
            </a:p>
          </p:txBody>
        </p:sp>
        <p:sp>
          <p:nvSpPr>
            <p:cNvPr id="16" name="ZoneTexte 8">
              <a:extLst>
                <a:ext uri="{FF2B5EF4-FFF2-40B4-BE49-F238E27FC236}">
                  <a16:creationId xmlns:a16="http://schemas.microsoft.com/office/drawing/2014/main" id="{6E367458-1F78-484F-9D87-E5BE86CF6A56}"/>
                </a:ext>
              </a:extLst>
            </p:cNvPr>
            <p:cNvSpPr txBox="1">
              <a:spLocks noChangeArrowheads="1"/>
            </p:cNvSpPr>
            <p:nvPr/>
          </p:nvSpPr>
          <p:spPr bwMode="auto">
            <a:xfrm>
              <a:off x="3552311" y="3049610"/>
              <a:ext cx="1232081" cy="27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800" b="1" dirty="0">
                  <a:solidFill>
                    <a:schemeClr val="accent1"/>
                  </a:solidFill>
                  <a:latin typeface="HurmeGeometricSans4 Regular"/>
                  <a:ea typeface="+mn-ea"/>
                </a:rPr>
                <a:t>Europe</a:t>
              </a:r>
              <a:endParaRPr lang="fr-FR" altLang="fr-FR" sz="1800" b="1" dirty="0">
                <a:solidFill>
                  <a:schemeClr val="bg1"/>
                </a:solidFill>
                <a:latin typeface="HurmeGeometricSans4 Regular"/>
                <a:ea typeface="Helvetica" charset="0"/>
                <a:cs typeface="HurmeGeometricSans4 Regular"/>
              </a:endParaRPr>
            </a:p>
          </p:txBody>
        </p:sp>
        <p:sp>
          <p:nvSpPr>
            <p:cNvPr id="17" name="ZoneTexte 8">
              <a:extLst>
                <a:ext uri="{FF2B5EF4-FFF2-40B4-BE49-F238E27FC236}">
                  <a16:creationId xmlns:a16="http://schemas.microsoft.com/office/drawing/2014/main" id="{A8F45369-3E41-4C74-81EB-7B47676A998E}"/>
                </a:ext>
              </a:extLst>
            </p:cNvPr>
            <p:cNvSpPr txBox="1">
              <a:spLocks noChangeArrowheads="1"/>
            </p:cNvSpPr>
            <p:nvPr/>
          </p:nvSpPr>
          <p:spPr bwMode="auto">
            <a:xfrm>
              <a:off x="5114784" y="3045698"/>
              <a:ext cx="1232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800" b="1" dirty="0">
                  <a:solidFill>
                    <a:schemeClr val="accent1"/>
                  </a:solidFill>
                  <a:latin typeface="HurmeGeometricSans4 Regular"/>
                  <a:ea typeface="+mn-ea"/>
                </a:rPr>
                <a:t>USA</a:t>
              </a:r>
              <a:endParaRPr lang="fr-FR" altLang="fr-FR" sz="1800" b="1" dirty="0">
                <a:solidFill>
                  <a:schemeClr val="bg1"/>
                </a:solidFill>
                <a:latin typeface="HurmeGeometricSans4 Regular"/>
                <a:ea typeface="Helvetica" charset="0"/>
                <a:cs typeface="HurmeGeometricSans4 Regular"/>
              </a:endParaRPr>
            </a:p>
          </p:txBody>
        </p:sp>
        <p:sp>
          <p:nvSpPr>
            <p:cNvPr id="18" name="ZoneTexte 8">
              <a:extLst>
                <a:ext uri="{FF2B5EF4-FFF2-40B4-BE49-F238E27FC236}">
                  <a16:creationId xmlns:a16="http://schemas.microsoft.com/office/drawing/2014/main" id="{8314BFD3-312E-45C8-9F4C-3ACBFE2D7AA9}"/>
                </a:ext>
              </a:extLst>
            </p:cNvPr>
            <p:cNvSpPr txBox="1">
              <a:spLocks noChangeArrowheads="1"/>
            </p:cNvSpPr>
            <p:nvPr/>
          </p:nvSpPr>
          <p:spPr bwMode="auto">
            <a:xfrm>
              <a:off x="6592891" y="3043222"/>
              <a:ext cx="1232081" cy="49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en-US" altLang="fr-FR" sz="1800" b="1" dirty="0" err="1">
                  <a:solidFill>
                    <a:schemeClr val="accent1"/>
                  </a:solidFill>
                  <a:latin typeface="HurmeGeometricSans4 Regular"/>
                  <a:ea typeface="+mn-ea"/>
                </a:rPr>
                <a:t>Japon</a:t>
              </a:r>
              <a:endParaRPr lang="en-US" altLang="fr-FR" sz="1800" b="1" dirty="0">
                <a:solidFill>
                  <a:schemeClr val="bg1"/>
                </a:solidFill>
                <a:latin typeface="HurmeGeometricSans4 Regular"/>
                <a:ea typeface="Helvetica" charset="0"/>
                <a:cs typeface="HurmeGeometricSans4 Regular"/>
              </a:endParaRPr>
            </a:p>
          </p:txBody>
        </p:sp>
        <p:sp>
          <p:nvSpPr>
            <p:cNvPr id="19" name="ZoneTexte 8">
              <a:extLst>
                <a:ext uri="{FF2B5EF4-FFF2-40B4-BE49-F238E27FC236}">
                  <a16:creationId xmlns:a16="http://schemas.microsoft.com/office/drawing/2014/main" id="{DA93A98C-59DE-4E13-85C4-63D52C3570BF}"/>
                </a:ext>
              </a:extLst>
            </p:cNvPr>
            <p:cNvSpPr txBox="1">
              <a:spLocks noChangeArrowheads="1"/>
            </p:cNvSpPr>
            <p:nvPr/>
          </p:nvSpPr>
          <p:spPr bwMode="auto">
            <a:xfrm>
              <a:off x="528670" y="3264563"/>
              <a:ext cx="1535495" cy="7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400" b="1" dirty="0">
                  <a:solidFill>
                    <a:schemeClr val="accent1"/>
                  </a:solidFill>
                  <a:latin typeface="HurmeGeometricSans4 Regular"/>
                  <a:ea typeface="+mn-ea"/>
                  <a:cs typeface="HurmeGeometricSans4 Regular"/>
                </a:rPr>
                <a:t>Population totale</a:t>
              </a:r>
              <a:endParaRPr lang="fr-FR" altLang="fr-FR" sz="1400" b="1" dirty="0">
                <a:solidFill>
                  <a:schemeClr val="bg1"/>
                </a:solidFill>
                <a:latin typeface="HurmeGeometricSans4 Regular"/>
                <a:ea typeface="Helvetica" charset="0"/>
                <a:cs typeface="HurmeGeometricSans4 Regular"/>
              </a:endParaRPr>
            </a:p>
          </p:txBody>
        </p:sp>
        <p:sp>
          <p:nvSpPr>
            <p:cNvPr id="20" name="ZoneTexte 8">
              <a:extLst>
                <a:ext uri="{FF2B5EF4-FFF2-40B4-BE49-F238E27FC236}">
                  <a16:creationId xmlns:a16="http://schemas.microsoft.com/office/drawing/2014/main" id="{34270294-1971-445A-8C6B-944030316B90}"/>
                </a:ext>
              </a:extLst>
            </p:cNvPr>
            <p:cNvSpPr txBox="1">
              <a:spLocks noChangeArrowheads="1"/>
            </p:cNvSpPr>
            <p:nvPr/>
          </p:nvSpPr>
          <p:spPr bwMode="auto">
            <a:xfrm>
              <a:off x="536634" y="3814847"/>
              <a:ext cx="1519565" cy="7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400" b="1" dirty="0">
                  <a:solidFill>
                    <a:schemeClr val="accent5"/>
                  </a:solidFill>
                  <a:latin typeface="HurmeGeometricSans4 Regular"/>
                  <a:ea typeface="+mn-ea"/>
                  <a:cs typeface="HurmeGeometricSans4 Regular"/>
                </a:rPr>
                <a:t>Population </a:t>
              </a:r>
              <a:br>
                <a:rPr lang="fr-FR" altLang="fr-FR" sz="1400" b="1" dirty="0">
                  <a:solidFill>
                    <a:schemeClr val="accent5"/>
                  </a:solidFill>
                  <a:latin typeface="HurmeGeometricSans4 Regular"/>
                  <a:ea typeface="+mn-ea"/>
                  <a:cs typeface="HurmeGeometricSans4 Regular"/>
                </a:rPr>
              </a:br>
              <a:r>
                <a:rPr lang="fr-FR" altLang="fr-FR" sz="1400" b="1" dirty="0">
                  <a:solidFill>
                    <a:schemeClr val="accent5"/>
                  </a:solidFill>
                  <a:latin typeface="HurmeGeometricSans4 Regular"/>
                  <a:ea typeface="+mn-ea"/>
                  <a:cs typeface="HurmeGeometricSans4 Regular"/>
                </a:rPr>
                <a:t>(&gt;65 ans)</a:t>
              </a:r>
              <a:endParaRPr lang="fr-FR" altLang="fr-FR" sz="1400" b="1" dirty="0">
                <a:solidFill>
                  <a:schemeClr val="accent5"/>
                </a:solidFill>
                <a:latin typeface="HurmeGeometricSans4 Regular"/>
                <a:ea typeface="Helvetica" charset="0"/>
                <a:cs typeface="HurmeGeometricSans4 Regular"/>
              </a:endParaRPr>
            </a:p>
          </p:txBody>
        </p:sp>
        <p:sp>
          <p:nvSpPr>
            <p:cNvPr id="21" name="ZoneTexte 8">
              <a:extLst>
                <a:ext uri="{FF2B5EF4-FFF2-40B4-BE49-F238E27FC236}">
                  <a16:creationId xmlns:a16="http://schemas.microsoft.com/office/drawing/2014/main" id="{A189E7A8-BFA1-420C-9E9D-6075FFE34903}"/>
                </a:ext>
              </a:extLst>
            </p:cNvPr>
            <p:cNvSpPr txBox="1">
              <a:spLocks noChangeArrowheads="1"/>
            </p:cNvSpPr>
            <p:nvPr/>
          </p:nvSpPr>
          <p:spPr bwMode="auto">
            <a:xfrm>
              <a:off x="611063" y="4458553"/>
              <a:ext cx="1400177" cy="41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en-US" sz="1400" b="1" dirty="0" err="1">
                  <a:solidFill>
                    <a:srgbClr val="FAB109"/>
                  </a:solidFill>
                  <a:latin typeface="HurmeGeometricSans4 Regular"/>
                  <a:ea typeface="+mn-ea"/>
                </a:rPr>
                <a:t>Prévalence</a:t>
              </a:r>
              <a:endParaRPr lang="fr-FR" altLang="fr-FR" sz="1400" b="1" dirty="0">
                <a:solidFill>
                  <a:srgbClr val="FAB109"/>
                </a:solidFill>
                <a:latin typeface="HurmeGeometricSans4 Regular"/>
                <a:ea typeface="+mn-ea"/>
              </a:endParaRPr>
            </a:p>
          </p:txBody>
        </p:sp>
        <p:sp>
          <p:nvSpPr>
            <p:cNvPr id="22" name="ZoneTexte 8">
              <a:extLst>
                <a:ext uri="{FF2B5EF4-FFF2-40B4-BE49-F238E27FC236}">
                  <a16:creationId xmlns:a16="http://schemas.microsoft.com/office/drawing/2014/main" id="{93A54E57-0C79-4A40-917E-7924F641AA3F}"/>
                </a:ext>
              </a:extLst>
            </p:cNvPr>
            <p:cNvSpPr txBox="1">
              <a:spLocks noChangeArrowheads="1"/>
            </p:cNvSpPr>
            <p:nvPr/>
          </p:nvSpPr>
          <p:spPr bwMode="auto">
            <a:xfrm>
              <a:off x="604086" y="4873335"/>
              <a:ext cx="1343566" cy="9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en-US" sz="1400" b="1" dirty="0">
                  <a:solidFill>
                    <a:srgbClr val="666666"/>
                  </a:solidFill>
                  <a:latin typeface="HurmeGeometricSans4 Regular"/>
                  <a:ea typeface="+mn-ea"/>
                </a:rPr>
                <a:t>Population </a:t>
              </a:r>
              <a:r>
                <a:rPr lang="fr-FR" sz="1400" b="1" dirty="0">
                  <a:solidFill>
                    <a:srgbClr val="666666"/>
                  </a:solidFill>
                  <a:latin typeface="HurmeGeometricSans4 Regular"/>
                  <a:ea typeface="+mn-ea"/>
                </a:rPr>
                <a:t>potentielle</a:t>
              </a:r>
              <a:r>
                <a:rPr lang="en-US" sz="1400" b="1" dirty="0">
                  <a:solidFill>
                    <a:srgbClr val="666666"/>
                  </a:solidFill>
                  <a:latin typeface="HurmeGeometricSans4 Regular"/>
                  <a:ea typeface="+mn-ea"/>
                </a:rPr>
                <a:t> de patients</a:t>
              </a:r>
              <a:endParaRPr lang="fr-FR" altLang="fr-FR" sz="1400" b="1" dirty="0">
                <a:solidFill>
                  <a:srgbClr val="666666"/>
                </a:solidFill>
                <a:latin typeface="HurmeGeometricSans4 Regular"/>
                <a:ea typeface="+mn-ea"/>
              </a:endParaRPr>
            </a:p>
          </p:txBody>
        </p:sp>
        <p:sp>
          <p:nvSpPr>
            <p:cNvPr id="23" name="ZoneTexte 8">
              <a:extLst>
                <a:ext uri="{FF2B5EF4-FFF2-40B4-BE49-F238E27FC236}">
                  <a16:creationId xmlns:a16="http://schemas.microsoft.com/office/drawing/2014/main" id="{742327BF-B4C1-44CC-89DF-67370E56914D}"/>
                </a:ext>
              </a:extLst>
            </p:cNvPr>
            <p:cNvSpPr txBox="1">
              <a:spLocks noChangeArrowheads="1"/>
            </p:cNvSpPr>
            <p:nvPr/>
          </p:nvSpPr>
          <p:spPr bwMode="auto">
            <a:xfrm>
              <a:off x="2027066" y="3918530"/>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152.1 M</a:t>
              </a:r>
            </a:p>
          </p:txBody>
        </p:sp>
        <p:sp>
          <p:nvSpPr>
            <p:cNvPr id="24" name="ZoneTexte 8">
              <a:extLst>
                <a:ext uri="{FF2B5EF4-FFF2-40B4-BE49-F238E27FC236}">
                  <a16:creationId xmlns:a16="http://schemas.microsoft.com/office/drawing/2014/main" id="{F681A3A0-80B7-4A16-AC28-5A737D205DA5}"/>
                </a:ext>
              </a:extLst>
            </p:cNvPr>
            <p:cNvSpPr txBox="1">
              <a:spLocks noChangeArrowheads="1"/>
            </p:cNvSpPr>
            <p:nvPr/>
          </p:nvSpPr>
          <p:spPr bwMode="auto">
            <a:xfrm>
              <a:off x="1989372" y="4441946"/>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6 – 22 %</a:t>
              </a:r>
            </a:p>
          </p:txBody>
        </p:sp>
        <p:sp>
          <p:nvSpPr>
            <p:cNvPr id="25" name="ZoneTexte 8">
              <a:extLst>
                <a:ext uri="{FF2B5EF4-FFF2-40B4-BE49-F238E27FC236}">
                  <a16:creationId xmlns:a16="http://schemas.microsoft.com/office/drawing/2014/main" id="{8F8A07FF-6747-4B56-8402-2DF114E21E6F}"/>
                </a:ext>
              </a:extLst>
            </p:cNvPr>
            <p:cNvSpPr txBox="1">
              <a:spLocks noChangeArrowheads="1"/>
            </p:cNvSpPr>
            <p:nvPr/>
          </p:nvSpPr>
          <p:spPr bwMode="auto">
            <a:xfrm>
              <a:off x="3568027" y="4427873"/>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6 – 22 %</a:t>
              </a:r>
            </a:p>
          </p:txBody>
        </p:sp>
        <p:sp>
          <p:nvSpPr>
            <p:cNvPr id="26" name="ZoneTexte 8">
              <a:extLst>
                <a:ext uri="{FF2B5EF4-FFF2-40B4-BE49-F238E27FC236}">
                  <a16:creationId xmlns:a16="http://schemas.microsoft.com/office/drawing/2014/main" id="{B4BB0686-4610-4B9E-9A84-30047328EB6D}"/>
                </a:ext>
              </a:extLst>
            </p:cNvPr>
            <p:cNvSpPr txBox="1">
              <a:spLocks noChangeArrowheads="1"/>
            </p:cNvSpPr>
            <p:nvPr/>
          </p:nvSpPr>
          <p:spPr bwMode="auto">
            <a:xfrm>
              <a:off x="5106856" y="4416453"/>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6 – 22 %</a:t>
              </a:r>
            </a:p>
          </p:txBody>
        </p:sp>
        <p:sp>
          <p:nvSpPr>
            <p:cNvPr id="27" name="ZoneTexte 8">
              <a:extLst>
                <a:ext uri="{FF2B5EF4-FFF2-40B4-BE49-F238E27FC236}">
                  <a16:creationId xmlns:a16="http://schemas.microsoft.com/office/drawing/2014/main" id="{014A3AD5-7273-4251-9A9F-9B7F3B6B249A}"/>
                </a:ext>
              </a:extLst>
            </p:cNvPr>
            <p:cNvSpPr txBox="1">
              <a:spLocks noChangeArrowheads="1"/>
            </p:cNvSpPr>
            <p:nvPr/>
          </p:nvSpPr>
          <p:spPr bwMode="auto">
            <a:xfrm>
              <a:off x="6594330" y="4394409"/>
              <a:ext cx="1232081"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6 – 22 %</a:t>
              </a:r>
            </a:p>
          </p:txBody>
        </p:sp>
        <p:sp>
          <p:nvSpPr>
            <p:cNvPr id="28" name="ZoneTexte 8">
              <a:extLst>
                <a:ext uri="{FF2B5EF4-FFF2-40B4-BE49-F238E27FC236}">
                  <a16:creationId xmlns:a16="http://schemas.microsoft.com/office/drawing/2014/main" id="{C80D2CDF-6D54-4901-9FD0-4185B28003A9}"/>
                </a:ext>
              </a:extLst>
            </p:cNvPr>
            <p:cNvSpPr txBox="1">
              <a:spLocks noChangeArrowheads="1"/>
            </p:cNvSpPr>
            <p:nvPr/>
          </p:nvSpPr>
          <p:spPr bwMode="auto">
            <a:xfrm>
              <a:off x="3603832" y="3914973"/>
              <a:ext cx="1180559"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99.2 M</a:t>
              </a:r>
            </a:p>
          </p:txBody>
        </p:sp>
        <p:sp>
          <p:nvSpPr>
            <p:cNvPr id="29" name="ZoneTexte 8">
              <a:extLst>
                <a:ext uri="{FF2B5EF4-FFF2-40B4-BE49-F238E27FC236}">
                  <a16:creationId xmlns:a16="http://schemas.microsoft.com/office/drawing/2014/main" id="{99D893FD-7226-4796-B95E-F2BD2C463DC9}"/>
                </a:ext>
              </a:extLst>
            </p:cNvPr>
            <p:cNvSpPr txBox="1">
              <a:spLocks noChangeArrowheads="1"/>
            </p:cNvSpPr>
            <p:nvPr/>
          </p:nvSpPr>
          <p:spPr bwMode="auto">
            <a:xfrm>
              <a:off x="5134305" y="3916943"/>
              <a:ext cx="1166539"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47.8 M</a:t>
              </a:r>
            </a:p>
          </p:txBody>
        </p:sp>
        <p:sp>
          <p:nvSpPr>
            <p:cNvPr id="30" name="ZoneTexte 8">
              <a:extLst>
                <a:ext uri="{FF2B5EF4-FFF2-40B4-BE49-F238E27FC236}">
                  <a16:creationId xmlns:a16="http://schemas.microsoft.com/office/drawing/2014/main" id="{515B6A5E-3BEC-4054-BA29-B85C540E164E}"/>
                </a:ext>
              </a:extLst>
            </p:cNvPr>
            <p:cNvSpPr txBox="1">
              <a:spLocks noChangeArrowheads="1"/>
            </p:cNvSpPr>
            <p:nvPr/>
          </p:nvSpPr>
          <p:spPr bwMode="auto">
            <a:xfrm>
              <a:off x="6668649" y="3912259"/>
              <a:ext cx="1166539" cy="25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ctr">
                <a:spcBef>
                  <a:spcPts val="225"/>
                </a:spcBef>
                <a:buNone/>
              </a:pPr>
              <a:r>
                <a:rPr lang="fr-FR" altLang="fr-FR" sz="1600" dirty="0">
                  <a:solidFill>
                    <a:schemeClr val="bg1"/>
                  </a:solidFill>
                  <a:latin typeface="HurmeGeometricSans4 Regular"/>
                  <a:ea typeface="Helvetica" charset="0"/>
                  <a:cs typeface="HurmeGeometricSans4 Regular"/>
                </a:rPr>
                <a:t>34.9 M</a:t>
              </a:r>
            </a:p>
          </p:txBody>
        </p:sp>
        <p:sp>
          <p:nvSpPr>
            <p:cNvPr id="31" name="Title 1">
              <a:extLst>
                <a:ext uri="{FF2B5EF4-FFF2-40B4-BE49-F238E27FC236}">
                  <a16:creationId xmlns:a16="http://schemas.microsoft.com/office/drawing/2014/main" id="{FB21E164-97B9-4065-A9D0-6A97C191166F}"/>
                </a:ext>
              </a:extLst>
            </p:cNvPr>
            <p:cNvSpPr txBox="1">
              <a:spLocks/>
            </p:cNvSpPr>
            <p:nvPr/>
          </p:nvSpPr>
          <p:spPr>
            <a:xfrm>
              <a:off x="2205986" y="5271610"/>
              <a:ext cx="841814" cy="3657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a:lstStyle>
            <a:p>
              <a:pPr algn="ctr"/>
              <a:r>
                <a:rPr lang="en-US" sz="1200" b="1" dirty="0">
                  <a:solidFill>
                    <a:srgbClr val="666666"/>
                  </a:solidFill>
                </a:rPr>
                <a:t>9.1 -33.5 M</a:t>
              </a:r>
            </a:p>
          </p:txBody>
        </p:sp>
        <p:sp>
          <p:nvSpPr>
            <p:cNvPr id="32" name="Title 1">
              <a:extLst>
                <a:ext uri="{FF2B5EF4-FFF2-40B4-BE49-F238E27FC236}">
                  <a16:creationId xmlns:a16="http://schemas.microsoft.com/office/drawing/2014/main" id="{7CA0831B-CB85-4BB1-BD8A-45BFB9B70DE2}"/>
                </a:ext>
              </a:extLst>
            </p:cNvPr>
            <p:cNvSpPr txBox="1">
              <a:spLocks/>
            </p:cNvSpPr>
            <p:nvPr/>
          </p:nvSpPr>
          <p:spPr>
            <a:xfrm>
              <a:off x="3775658" y="5271610"/>
              <a:ext cx="828324" cy="3657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a:lstStyle>
            <a:p>
              <a:pPr algn="ctr"/>
              <a:r>
                <a:rPr lang="en-US" sz="1200" b="1" dirty="0">
                  <a:solidFill>
                    <a:srgbClr val="666666"/>
                  </a:solidFill>
                </a:rPr>
                <a:t>6.0 -21.8 M</a:t>
              </a:r>
            </a:p>
          </p:txBody>
        </p:sp>
        <p:sp>
          <p:nvSpPr>
            <p:cNvPr id="33" name="Title 1">
              <a:extLst>
                <a:ext uri="{FF2B5EF4-FFF2-40B4-BE49-F238E27FC236}">
                  <a16:creationId xmlns:a16="http://schemas.microsoft.com/office/drawing/2014/main" id="{4099DF9E-AAE1-4368-86F7-6EA1FFA63B1E}"/>
                </a:ext>
              </a:extLst>
            </p:cNvPr>
            <p:cNvSpPr txBox="1">
              <a:spLocks/>
            </p:cNvSpPr>
            <p:nvPr/>
          </p:nvSpPr>
          <p:spPr>
            <a:xfrm>
              <a:off x="5303780" y="5271610"/>
              <a:ext cx="828324" cy="3657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a:lstStyle>
            <a:p>
              <a:pPr algn="ctr"/>
              <a:r>
                <a:rPr lang="en-US" sz="1200" b="1" dirty="0">
                  <a:solidFill>
                    <a:srgbClr val="666666"/>
                  </a:solidFill>
                </a:rPr>
                <a:t>2.9 -10.5 M</a:t>
              </a:r>
            </a:p>
          </p:txBody>
        </p:sp>
        <p:sp>
          <p:nvSpPr>
            <p:cNvPr id="34" name="Title 1">
              <a:extLst>
                <a:ext uri="{FF2B5EF4-FFF2-40B4-BE49-F238E27FC236}">
                  <a16:creationId xmlns:a16="http://schemas.microsoft.com/office/drawing/2014/main" id="{866BA31F-47C9-4902-8BE0-C409F1CB4D44}"/>
                </a:ext>
              </a:extLst>
            </p:cNvPr>
            <p:cNvSpPr txBox="1">
              <a:spLocks/>
            </p:cNvSpPr>
            <p:nvPr/>
          </p:nvSpPr>
          <p:spPr>
            <a:xfrm>
              <a:off x="6837757" y="5271610"/>
              <a:ext cx="828324" cy="3657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a:lstStyle>
            <a:p>
              <a:pPr algn="ctr"/>
              <a:r>
                <a:rPr lang="en-US" sz="1200" b="1" dirty="0">
                  <a:solidFill>
                    <a:srgbClr val="666666"/>
                  </a:solidFill>
                </a:rPr>
                <a:t>2.1 -  7.7 M</a:t>
              </a:r>
            </a:p>
          </p:txBody>
        </p:sp>
      </p:grpSp>
      <p:sp>
        <p:nvSpPr>
          <p:cNvPr id="53" name="Content Placeholder 3">
            <a:extLst>
              <a:ext uri="{FF2B5EF4-FFF2-40B4-BE49-F238E27FC236}">
                <a16:creationId xmlns:a16="http://schemas.microsoft.com/office/drawing/2014/main" id="{EF16F7F1-E15F-4DD7-992E-BA1B99989971}"/>
              </a:ext>
            </a:extLst>
          </p:cNvPr>
          <p:cNvSpPr txBox="1">
            <a:spLocks/>
          </p:cNvSpPr>
          <p:nvPr/>
        </p:nvSpPr>
        <p:spPr>
          <a:xfrm>
            <a:off x="727387" y="2823918"/>
            <a:ext cx="7861313" cy="1265752"/>
          </a:xfrm>
          <a:prstGeom prst="rect">
            <a:avLst/>
          </a:prstGeom>
          <a:ln w="19050">
            <a:solidFill>
              <a:schemeClr val="accent2"/>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666666"/>
                </a:solidFill>
                <a:latin typeface="HurmeGeometricSans4 Regular"/>
                <a:ea typeface="+mn-ea"/>
                <a:cs typeface="HurmeGeometricSans4 Regular"/>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666666"/>
                </a:solidFill>
                <a:latin typeface="HurmeGeometricSans4 Regular"/>
                <a:ea typeface="+mn-ea"/>
                <a:cs typeface="HurmeGeometricSans4 Regular"/>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rgbClr val="666666"/>
                </a:solidFill>
                <a:latin typeface="HurmeGeometricSans4 Regular"/>
                <a:ea typeface="+mn-ea"/>
                <a:cs typeface="HurmeGeometricSans4 Regular"/>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500"/>
              </a:spcBef>
              <a:buClr>
                <a:schemeClr val="accent5"/>
              </a:buClr>
              <a:buFont typeface="Arial" panose="020B0604020202020204" pitchFamily="34" charset="0"/>
              <a:buNone/>
            </a:pPr>
            <a:r>
              <a:rPr lang="en-US" sz="1800" b="1" dirty="0">
                <a:solidFill>
                  <a:schemeClr val="accent5"/>
                </a:solidFill>
              </a:rPr>
              <a:t>Sarconeos (BIO101):</a:t>
            </a:r>
          </a:p>
          <a:p>
            <a:pPr marL="0" indent="0">
              <a:spcBef>
                <a:spcPts val="0"/>
              </a:spcBef>
              <a:buClr>
                <a:schemeClr val="accent5"/>
              </a:buClr>
              <a:buFont typeface="Arial" panose="020B0604020202020204" pitchFamily="34" charset="0"/>
              <a:buNone/>
            </a:pPr>
            <a:endParaRPr lang="en-US" sz="800" dirty="0">
              <a:solidFill>
                <a:schemeClr val="accent5"/>
              </a:solidFill>
            </a:endParaRPr>
          </a:p>
          <a:p>
            <a:pPr marL="360000" lvl="1">
              <a:spcBef>
                <a:spcPts val="0"/>
              </a:spcBef>
              <a:buClr>
                <a:schemeClr val="accent5"/>
              </a:buClr>
              <a:buFont typeface="Wingdings" panose="05000000000000000000" pitchFamily="2" charset="2"/>
              <a:buChar char="ü"/>
            </a:pPr>
            <a:r>
              <a:rPr lang="fr-FR" sz="1600" b="1" dirty="0"/>
              <a:t>Seul candidat médicament actuellement testé en phase 2 dans la sarcopénie</a:t>
            </a:r>
          </a:p>
          <a:p>
            <a:pPr marL="360000" lvl="1">
              <a:spcBef>
                <a:spcPts val="0"/>
              </a:spcBef>
              <a:buClr>
                <a:schemeClr val="accent5"/>
              </a:buClr>
              <a:buFont typeface="Wingdings" panose="05000000000000000000" pitchFamily="2" charset="2"/>
              <a:buChar char="ü"/>
            </a:pPr>
            <a:r>
              <a:rPr lang="fr-FR" sz="1600" dirty="0"/>
              <a:t>Arrêt des candidats inhibiteurs de la </a:t>
            </a:r>
            <a:r>
              <a:rPr lang="fr-FR" sz="1600" dirty="0" err="1"/>
              <a:t>myostatine</a:t>
            </a:r>
            <a:r>
              <a:rPr lang="fr-FR" sz="1600" dirty="0"/>
              <a:t> pour manque d'efficacité dans les maladies neuromusculaires</a:t>
            </a:r>
            <a:endParaRPr lang="en-US" sz="1600" dirty="0"/>
          </a:p>
        </p:txBody>
      </p:sp>
      <p:pic>
        <p:nvPicPr>
          <p:cNvPr id="51" name="Picture 50">
            <a:extLst>
              <a:ext uri="{FF2B5EF4-FFF2-40B4-BE49-F238E27FC236}">
                <a16:creationId xmlns:a16="http://schemas.microsoft.com/office/drawing/2014/main" id="{21FB18A1-F10C-472B-B6CA-DA98346321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2975" y="129352"/>
            <a:ext cx="1124465" cy="396630"/>
          </a:xfrm>
          <a:prstGeom prst="rect">
            <a:avLst/>
          </a:prstGeom>
        </p:spPr>
      </p:pic>
    </p:spTree>
    <p:extLst>
      <p:ext uri="{BB962C8B-B14F-4D97-AF65-F5344CB8AC3E}">
        <p14:creationId xmlns:p14="http://schemas.microsoft.com/office/powerpoint/2010/main" val="309883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5054" y="164357"/>
            <a:ext cx="7407921" cy="430609"/>
          </a:xfrm>
        </p:spPr>
        <p:txBody>
          <a:bodyPr>
            <a:normAutofit/>
          </a:bodyPr>
          <a:lstStyle/>
          <a:p>
            <a:r>
              <a:rPr lang="en-US" dirty="0"/>
              <a:t>SARA-INT : </a:t>
            </a:r>
            <a:r>
              <a:rPr lang="fr-FR" dirty="0"/>
              <a:t>Essai clinique de phase 2 en cours</a:t>
            </a:r>
            <a:endParaRPr lang="en-US" dirty="0"/>
          </a:p>
        </p:txBody>
      </p:sp>
      <p:pic>
        <p:nvPicPr>
          <p:cNvPr id="37" name="Picture 36">
            <a:extLst>
              <a:ext uri="{FF2B5EF4-FFF2-40B4-BE49-F238E27FC236}">
                <a16:creationId xmlns:a16="http://schemas.microsoft.com/office/drawing/2014/main" id="{AE80EC92-4A82-A349-BB35-F418EEB91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2975" y="129352"/>
            <a:ext cx="1124465" cy="396630"/>
          </a:xfrm>
          <a:prstGeom prst="rect">
            <a:avLst/>
          </a:prstGeom>
        </p:spPr>
      </p:pic>
      <p:sp>
        <p:nvSpPr>
          <p:cNvPr id="43" name="Content Placeholder 24">
            <a:extLst>
              <a:ext uri="{FF2B5EF4-FFF2-40B4-BE49-F238E27FC236}">
                <a16:creationId xmlns:a16="http://schemas.microsoft.com/office/drawing/2014/main" id="{7E2C516C-6D5D-9C45-9124-506EB2A108EE}"/>
              </a:ext>
            </a:extLst>
          </p:cNvPr>
          <p:cNvSpPr txBox="1">
            <a:spLocks/>
          </p:cNvSpPr>
          <p:nvPr/>
        </p:nvSpPr>
        <p:spPr>
          <a:xfrm>
            <a:off x="674769" y="870873"/>
            <a:ext cx="7886700" cy="90412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666666"/>
                </a:solidFill>
                <a:latin typeface="HurmeGeometricSans4 Regular"/>
                <a:ea typeface="+mn-ea"/>
                <a:cs typeface="HurmeGeometricSans4 Regular"/>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666666"/>
                </a:solidFill>
                <a:latin typeface="HurmeGeometricSans4 Regular"/>
                <a:ea typeface="+mn-ea"/>
                <a:cs typeface="HurmeGeometricSans4 Regular"/>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rgbClr val="666666"/>
                </a:solidFill>
                <a:latin typeface="HurmeGeometricSans4 Regular"/>
                <a:ea typeface="+mn-ea"/>
                <a:cs typeface="HurmeGeometricSans4 Regular"/>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buClr>
                <a:schemeClr val="accent5"/>
              </a:buClr>
            </a:pPr>
            <a:r>
              <a:rPr lang="fr-FR" dirty="0"/>
              <a:t>Essai mondial, multicentrique, en double-aveugle, randomisé et contrôlé par placebo </a:t>
            </a:r>
          </a:p>
          <a:p>
            <a:pPr>
              <a:spcBef>
                <a:spcPts val="500"/>
              </a:spcBef>
              <a:buClr>
                <a:schemeClr val="accent5"/>
              </a:buClr>
            </a:pPr>
            <a:r>
              <a:rPr lang="fr-FR" dirty="0"/>
              <a:t>Recrutement finalisé en mars 2020 pour 231 patients âgés atteints de sarcopénie présentant un risque d'incapacité de mobilité</a:t>
            </a:r>
          </a:p>
        </p:txBody>
      </p:sp>
      <p:grpSp>
        <p:nvGrpSpPr>
          <p:cNvPr id="45" name="Group 44">
            <a:extLst>
              <a:ext uri="{FF2B5EF4-FFF2-40B4-BE49-F238E27FC236}">
                <a16:creationId xmlns:a16="http://schemas.microsoft.com/office/drawing/2014/main" id="{15A485DC-8B0F-3E42-82A3-EF2AAB8810A1}"/>
              </a:ext>
            </a:extLst>
          </p:cNvPr>
          <p:cNvGrpSpPr/>
          <p:nvPr/>
        </p:nvGrpSpPr>
        <p:grpSpPr>
          <a:xfrm>
            <a:off x="468422" y="2145691"/>
            <a:ext cx="2701927" cy="3436503"/>
            <a:chOff x="322984" y="1200490"/>
            <a:chExt cx="2707559" cy="2422834"/>
          </a:xfrm>
        </p:grpSpPr>
        <p:sp>
          <p:nvSpPr>
            <p:cNvPr id="52" name="Rectangle 51">
              <a:extLst>
                <a:ext uri="{FF2B5EF4-FFF2-40B4-BE49-F238E27FC236}">
                  <a16:creationId xmlns:a16="http://schemas.microsoft.com/office/drawing/2014/main" id="{EC40FE62-A2D7-7046-A7CC-2F66151FC710}"/>
                </a:ext>
              </a:extLst>
            </p:cNvPr>
            <p:cNvSpPr/>
            <p:nvPr/>
          </p:nvSpPr>
          <p:spPr>
            <a:xfrm>
              <a:off x="322984" y="1559904"/>
              <a:ext cx="2707559" cy="206342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sp>
          <p:nvSpPr>
            <p:cNvPr id="53" name="Rectangle 52">
              <a:extLst>
                <a:ext uri="{FF2B5EF4-FFF2-40B4-BE49-F238E27FC236}">
                  <a16:creationId xmlns:a16="http://schemas.microsoft.com/office/drawing/2014/main" id="{BD04E043-E41F-F949-A00A-E97D1ADC7A65}"/>
                </a:ext>
              </a:extLst>
            </p:cNvPr>
            <p:cNvSpPr/>
            <p:nvPr/>
          </p:nvSpPr>
          <p:spPr>
            <a:xfrm>
              <a:off x="322984" y="1200490"/>
              <a:ext cx="2701093" cy="365551"/>
            </a:xfrm>
            <a:prstGeom prst="rect">
              <a:avLst/>
            </a:prstGeom>
            <a:solidFill>
              <a:srgbClr val="6F7FBD"/>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grpSp>
      <p:grpSp>
        <p:nvGrpSpPr>
          <p:cNvPr id="46" name="Group 45">
            <a:extLst>
              <a:ext uri="{FF2B5EF4-FFF2-40B4-BE49-F238E27FC236}">
                <a16:creationId xmlns:a16="http://schemas.microsoft.com/office/drawing/2014/main" id="{F2DA5314-CEB9-9C40-A049-923DF246A67B}"/>
              </a:ext>
            </a:extLst>
          </p:cNvPr>
          <p:cNvGrpSpPr/>
          <p:nvPr/>
        </p:nvGrpSpPr>
        <p:grpSpPr>
          <a:xfrm>
            <a:off x="3228799" y="2145619"/>
            <a:ext cx="2701927" cy="3436575"/>
            <a:chOff x="322984" y="1200490"/>
            <a:chExt cx="2707559" cy="2422834"/>
          </a:xfrm>
        </p:grpSpPr>
        <p:sp>
          <p:nvSpPr>
            <p:cNvPr id="50" name="Rectangle 49">
              <a:extLst>
                <a:ext uri="{FF2B5EF4-FFF2-40B4-BE49-F238E27FC236}">
                  <a16:creationId xmlns:a16="http://schemas.microsoft.com/office/drawing/2014/main" id="{2E4E8D27-CA5A-9B47-AE78-E5F801C8992B}"/>
                </a:ext>
              </a:extLst>
            </p:cNvPr>
            <p:cNvSpPr/>
            <p:nvPr/>
          </p:nvSpPr>
          <p:spPr>
            <a:xfrm>
              <a:off x="322984" y="1559904"/>
              <a:ext cx="2707559" cy="206342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sp>
          <p:nvSpPr>
            <p:cNvPr id="51" name="Rectangle 50">
              <a:extLst>
                <a:ext uri="{FF2B5EF4-FFF2-40B4-BE49-F238E27FC236}">
                  <a16:creationId xmlns:a16="http://schemas.microsoft.com/office/drawing/2014/main" id="{85C30E6C-B63F-0841-8EA4-A945E0E603B4}"/>
                </a:ext>
              </a:extLst>
            </p:cNvPr>
            <p:cNvSpPr/>
            <p:nvPr/>
          </p:nvSpPr>
          <p:spPr>
            <a:xfrm>
              <a:off x="322984" y="1200490"/>
              <a:ext cx="2701093" cy="365551"/>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grpSp>
      <p:sp>
        <p:nvSpPr>
          <p:cNvPr id="54" name="Rectangle 53">
            <a:extLst>
              <a:ext uri="{FF2B5EF4-FFF2-40B4-BE49-F238E27FC236}">
                <a16:creationId xmlns:a16="http://schemas.microsoft.com/office/drawing/2014/main" id="{95745D9B-1890-F844-A704-E4F232FD5309}"/>
              </a:ext>
            </a:extLst>
          </p:cNvPr>
          <p:cNvSpPr/>
          <p:nvPr/>
        </p:nvSpPr>
        <p:spPr>
          <a:xfrm>
            <a:off x="469438" y="2232965"/>
            <a:ext cx="2701093" cy="307777"/>
          </a:xfrm>
          <a:prstGeom prst="rect">
            <a:avLst/>
          </a:prstGeom>
        </p:spPr>
        <p:txBody>
          <a:bodyPr wrap="square">
            <a:spAutoFit/>
          </a:bodyPr>
          <a:lstStyle/>
          <a:p>
            <a:pPr lvl="0" algn="ctr">
              <a:defRPr/>
            </a:pPr>
            <a:r>
              <a:rPr lang="en-US" sz="1400" dirty="0" err="1">
                <a:solidFill>
                  <a:schemeClr val="bg1"/>
                </a:solidFill>
                <a:latin typeface="HurmeGeometricSans4 Regular"/>
                <a:ea typeface="Helvetica" charset="0"/>
                <a:cs typeface="HurmeGeometricSans4 Regular"/>
              </a:rPr>
              <a:t>Objectifs</a:t>
            </a:r>
            <a:endParaRPr lang="en-US" sz="1400" dirty="0">
              <a:solidFill>
                <a:schemeClr val="bg1"/>
              </a:solidFill>
              <a:latin typeface="HurmeGeometricSans4 Regular"/>
              <a:ea typeface="Helvetica" charset="0"/>
              <a:cs typeface="HurmeGeometricSans4 Regular"/>
            </a:endParaRPr>
          </a:p>
        </p:txBody>
      </p:sp>
      <p:sp>
        <p:nvSpPr>
          <p:cNvPr id="55" name="Rectangle 54">
            <a:extLst>
              <a:ext uri="{FF2B5EF4-FFF2-40B4-BE49-F238E27FC236}">
                <a16:creationId xmlns:a16="http://schemas.microsoft.com/office/drawing/2014/main" id="{725ABEE0-F19A-CA4E-A5CF-992626704E48}"/>
              </a:ext>
            </a:extLst>
          </p:cNvPr>
          <p:cNvSpPr/>
          <p:nvPr/>
        </p:nvSpPr>
        <p:spPr>
          <a:xfrm>
            <a:off x="3207299" y="2230036"/>
            <a:ext cx="2701093" cy="307777"/>
          </a:xfrm>
          <a:prstGeom prst="rect">
            <a:avLst/>
          </a:prstGeom>
        </p:spPr>
        <p:txBody>
          <a:bodyPr wrap="square">
            <a:spAutoFit/>
          </a:bodyPr>
          <a:lstStyle/>
          <a:p>
            <a:pPr lvl="0" algn="ctr">
              <a:defRPr/>
            </a:pPr>
            <a:r>
              <a:rPr lang="en-US" sz="1400" dirty="0" err="1">
                <a:solidFill>
                  <a:schemeClr val="bg1"/>
                </a:solidFill>
                <a:latin typeface="HurmeGeometricSans4 Regular"/>
                <a:ea typeface="Helvetica" charset="0"/>
                <a:cs typeface="HurmeGeometricSans4 Regular"/>
              </a:rPr>
              <a:t>Critères</a:t>
            </a:r>
            <a:r>
              <a:rPr lang="en-US" sz="1400" dirty="0">
                <a:solidFill>
                  <a:schemeClr val="bg1"/>
                </a:solidFill>
                <a:latin typeface="HurmeGeometricSans4 Regular"/>
                <a:ea typeface="Helvetica" charset="0"/>
                <a:cs typeface="HurmeGeometricSans4 Regular"/>
              </a:rPr>
              <a:t> </a:t>
            </a:r>
            <a:r>
              <a:rPr lang="en-US" sz="1400" dirty="0" err="1">
                <a:solidFill>
                  <a:schemeClr val="bg1"/>
                </a:solidFill>
                <a:latin typeface="HurmeGeometricSans4 Regular"/>
                <a:ea typeface="Helvetica" charset="0"/>
                <a:cs typeface="HurmeGeometricSans4 Regular"/>
              </a:rPr>
              <a:t>d’évaluation</a:t>
            </a:r>
            <a:endParaRPr lang="en-US" sz="1400" dirty="0">
              <a:solidFill>
                <a:schemeClr val="bg1"/>
              </a:solidFill>
              <a:latin typeface="HurmeGeometricSans4 Regular"/>
              <a:ea typeface="Helvetica" charset="0"/>
              <a:cs typeface="HurmeGeometricSans4 Regular"/>
            </a:endParaRPr>
          </a:p>
        </p:txBody>
      </p:sp>
      <p:sp>
        <p:nvSpPr>
          <p:cNvPr id="56" name="Rectangle 55">
            <a:extLst>
              <a:ext uri="{FF2B5EF4-FFF2-40B4-BE49-F238E27FC236}">
                <a16:creationId xmlns:a16="http://schemas.microsoft.com/office/drawing/2014/main" id="{322516FA-196A-BB49-9332-634F335BD119}"/>
              </a:ext>
            </a:extLst>
          </p:cNvPr>
          <p:cNvSpPr/>
          <p:nvPr/>
        </p:nvSpPr>
        <p:spPr>
          <a:xfrm>
            <a:off x="5951795" y="2228590"/>
            <a:ext cx="2701093" cy="307777"/>
          </a:xfrm>
          <a:prstGeom prst="rect">
            <a:avLst/>
          </a:prstGeom>
        </p:spPr>
        <p:txBody>
          <a:bodyPr wrap="square">
            <a:spAutoFit/>
          </a:bodyPr>
          <a:lstStyle/>
          <a:p>
            <a:pPr lvl="0" algn="ctr" defTabSz="457200" hangingPunct="1">
              <a:lnSpc>
                <a:spcPct val="100000"/>
              </a:lnSpc>
              <a:defRPr/>
            </a:pPr>
            <a:r>
              <a:rPr lang="en-US" sz="1400" dirty="0">
                <a:solidFill>
                  <a:schemeClr val="bg1"/>
                </a:solidFill>
                <a:latin typeface="HurmeGeometricSans4 Regular"/>
                <a:ea typeface="Helvetica" charset="0"/>
                <a:cs typeface="HurmeGeometricSans4 Regular"/>
              </a:rPr>
              <a:t>Subpopulation Analysis</a:t>
            </a:r>
          </a:p>
        </p:txBody>
      </p:sp>
      <p:sp>
        <p:nvSpPr>
          <p:cNvPr id="59" name="Rectangle 58">
            <a:extLst>
              <a:ext uri="{FF2B5EF4-FFF2-40B4-BE49-F238E27FC236}">
                <a16:creationId xmlns:a16="http://schemas.microsoft.com/office/drawing/2014/main" id="{0B2F886B-36A6-5546-9841-74D27E348046}"/>
              </a:ext>
            </a:extLst>
          </p:cNvPr>
          <p:cNvSpPr/>
          <p:nvPr/>
        </p:nvSpPr>
        <p:spPr>
          <a:xfrm>
            <a:off x="488931" y="2708983"/>
            <a:ext cx="2681418" cy="2555764"/>
          </a:xfrm>
          <a:prstGeom prst="rect">
            <a:avLst/>
          </a:prstGeom>
        </p:spPr>
        <p:txBody>
          <a:bodyPr wrap="square">
            <a:spAutoFit/>
          </a:bodyPr>
          <a:lstStyle/>
          <a:p>
            <a:pPr marL="171450" indent="-171450">
              <a:lnSpc>
                <a:spcPct val="120000"/>
              </a:lnSpc>
              <a:spcBef>
                <a:spcPts val="500"/>
              </a:spcBef>
              <a:buClr>
                <a:schemeClr val="accent5"/>
              </a:buClr>
              <a:buFont typeface="Arial" charset="0"/>
              <a:buChar char="•"/>
              <a:defRPr/>
            </a:pPr>
            <a:r>
              <a:rPr lang="fr-FR" sz="1400" dirty="0">
                <a:solidFill>
                  <a:srgbClr val="666666"/>
                </a:solidFill>
                <a:latin typeface="HurmeGeometricSans4 Regular"/>
              </a:rPr>
              <a:t>Évaluer l’innocuité et l’efficacité de deux doses de </a:t>
            </a:r>
            <a:r>
              <a:rPr lang="fr-FR" sz="1400" dirty="0" err="1">
                <a:solidFill>
                  <a:srgbClr val="666666"/>
                </a:solidFill>
                <a:latin typeface="HurmeGeometricSans4 Regular"/>
              </a:rPr>
              <a:t>Sarconeos</a:t>
            </a:r>
            <a:r>
              <a:rPr lang="fr-FR" sz="1400" dirty="0">
                <a:solidFill>
                  <a:srgbClr val="666666"/>
                </a:solidFill>
                <a:latin typeface="HurmeGeometricSans4 Regular"/>
              </a:rPr>
              <a:t> (BIO101) administrées par voie orale au repas pendant 26 semaines, versus placebo</a:t>
            </a:r>
          </a:p>
          <a:p>
            <a:pPr marL="171450" lvl="0" indent="-171450">
              <a:lnSpc>
                <a:spcPct val="120000"/>
              </a:lnSpc>
              <a:spcBef>
                <a:spcPts val="500"/>
              </a:spcBef>
              <a:buClr>
                <a:schemeClr val="accent5"/>
              </a:buClr>
              <a:buFont typeface="Arial" charset="0"/>
              <a:buChar char="•"/>
              <a:defRPr/>
            </a:pPr>
            <a:r>
              <a:rPr lang="fr-FR" sz="1400" dirty="0">
                <a:solidFill>
                  <a:srgbClr val="666666"/>
                </a:solidFill>
                <a:latin typeface="HurmeGeometricSans4 Regular"/>
              </a:rPr>
              <a:t>Effet du traitement sur l'amélioration de la fonction physique et sur la réduction du risque d'incapacité de mobilité</a:t>
            </a:r>
            <a:endParaRPr lang="en-US" sz="1400" dirty="0">
              <a:solidFill>
                <a:srgbClr val="666666"/>
              </a:solidFill>
              <a:latin typeface="HurmeGeometricSans4 Regular"/>
            </a:endParaRPr>
          </a:p>
        </p:txBody>
      </p:sp>
      <p:sp>
        <p:nvSpPr>
          <p:cNvPr id="60" name="Rectangle 59">
            <a:extLst>
              <a:ext uri="{FF2B5EF4-FFF2-40B4-BE49-F238E27FC236}">
                <a16:creationId xmlns:a16="http://schemas.microsoft.com/office/drawing/2014/main" id="{52A122EA-E66C-1F43-8D17-FD9B10992E68}"/>
              </a:ext>
            </a:extLst>
          </p:cNvPr>
          <p:cNvSpPr/>
          <p:nvPr/>
        </p:nvSpPr>
        <p:spPr>
          <a:xfrm>
            <a:off x="3215740" y="2695320"/>
            <a:ext cx="2797895" cy="3108736"/>
          </a:xfrm>
          <a:prstGeom prst="rect">
            <a:avLst/>
          </a:prstGeom>
        </p:spPr>
        <p:txBody>
          <a:bodyPr wrap="square">
            <a:spAutoFit/>
          </a:bodyPr>
          <a:lstStyle/>
          <a:p>
            <a:pPr defTabSz="342900">
              <a:lnSpc>
                <a:spcPct val="120000"/>
              </a:lnSpc>
              <a:defRPr/>
            </a:pPr>
            <a:r>
              <a:rPr lang="en-US" sz="1400" b="1" dirty="0">
                <a:solidFill>
                  <a:schemeClr val="accent1"/>
                </a:solidFill>
                <a:latin typeface="HurmeGeometricSans4 Regular"/>
              </a:rPr>
              <a:t>Principal </a:t>
            </a:r>
          </a:p>
          <a:p>
            <a:pPr marL="179387" lvl="1" indent="-171450">
              <a:lnSpc>
                <a:spcPct val="120000"/>
              </a:lnSpc>
              <a:buClr>
                <a:schemeClr val="accent5"/>
              </a:buClr>
              <a:buFont typeface="Arial" charset="0"/>
              <a:buChar char="•"/>
              <a:defRPr/>
            </a:pPr>
            <a:r>
              <a:rPr lang="fr-FR" sz="1400" dirty="0">
                <a:solidFill>
                  <a:srgbClr val="666666"/>
                </a:solidFill>
                <a:latin typeface="HurmeGeometricSans4 Regular"/>
              </a:rPr>
              <a:t>Test de marche de 400 mètres (400 MWT) </a:t>
            </a:r>
          </a:p>
          <a:p>
            <a:pPr marL="7937" lvl="1">
              <a:lnSpc>
                <a:spcPct val="120000"/>
              </a:lnSpc>
              <a:buClr>
                <a:schemeClr val="accent5"/>
              </a:buClr>
              <a:defRPr/>
            </a:pPr>
            <a:r>
              <a:rPr lang="fr-FR" sz="1400" dirty="0">
                <a:solidFill>
                  <a:srgbClr val="666666"/>
                </a:solidFill>
                <a:latin typeface="HurmeGeometricSans4 Regular"/>
              </a:rPr>
              <a:t>    - 0,05 m/s est considéré comme</a:t>
            </a:r>
          </a:p>
          <a:p>
            <a:pPr marL="7937" lvl="1">
              <a:lnSpc>
                <a:spcPct val="120000"/>
              </a:lnSpc>
              <a:buClr>
                <a:schemeClr val="accent5"/>
              </a:buClr>
              <a:defRPr/>
            </a:pPr>
            <a:r>
              <a:rPr lang="fr-FR" sz="1400" dirty="0">
                <a:solidFill>
                  <a:srgbClr val="666666"/>
                </a:solidFill>
                <a:latin typeface="HurmeGeometricSans4 Regular"/>
              </a:rPr>
              <a:t>    changement significatif minimal </a:t>
            </a:r>
          </a:p>
          <a:p>
            <a:pPr marL="7937" lvl="1">
              <a:lnSpc>
                <a:spcPct val="120000"/>
              </a:lnSpc>
              <a:buClr>
                <a:schemeClr val="accent5"/>
              </a:buClr>
              <a:defRPr/>
            </a:pPr>
            <a:r>
              <a:rPr lang="fr-FR" sz="1400" b="1" dirty="0">
                <a:solidFill>
                  <a:schemeClr val="accent1"/>
                </a:solidFill>
                <a:latin typeface="HurmeGeometricSans4 Regular"/>
              </a:rPr>
              <a:t>Critères secondaires</a:t>
            </a:r>
          </a:p>
          <a:p>
            <a:pPr marL="179387" lvl="1" indent="-171450">
              <a:lnSpc>
                <a:spcPct val="120000"/>
              </a:lnSpc>
              <a:buClr>
                <a:schemeClr val="accent5"/>
              </a:buClr>
              <a:buFont typeface="Arial" charset="0"/>
              <a:buChar char="•"/>
            </a:pPr>
            <a:r>
              <a:rPr lang="en-US" sz="1400" dirty="0">
                <a:solidFill>
                  <a:srgbClr val="666666"/>
                </a:solidFill>
                <a:latin typeface="HurmeGeometricSans4 Regular"/>
                <a:ea typeface="Helvetica" charset="0"/>
                <a:cs typeface="HurmeGeometricSans4 Regular"/>
              </a:rPr>
              <a:t>Force de la main</a:t>
            </a:r>
          </a:p>
          <a:p>
            <a:pPr marL="171450" lvl="1" indent="-171450">
              <a:spcBef>
                <a:spcPts val="500"/>
              </a:spcBef>
              <a:buClr>
                <a:schemeClr val="accent5"/>
              </a:buClr>
              <a:buFont typeface="Arial" charset="0"/>
              <a:buChar char="•"/>
              <a:defRPr/>
            </a:pPr>
            <a:r>
              <a:rPr lang="fr-FR" sz="1400" dirty="0">
                <a:solidFill>
                  <a:srgbClr val="666666"/>
                </a:solidFill>
                <a:latin typeface="HurmeGeometricSans4 Regular"/>
              </a:rPr>
              <a:t>Analyse des répondants 400MWT</a:t>
            </a:r>
          </a:p>
          <a:p>
            <a:pPr marL="171450" lvl="1" indent="-171450">
              <a:spcBef>
                <a:spcPts val="500"/>
              </a:spcBef>
              <a:buClr>
                <a:schemeClr val="accent5"/>
              </a:buClr>
              <a:buFont typeface="Arial" charset="0"/>
              <a:buChar char="•"/>
              <a:defRPr/>
            </a:pPr>
            <a:r>
              <a:rPr lang="fr-FR" sz="1400" dirty="0">
                <a:solidFill>
                  <a:srgbClr val="666666"/>
                </a:solidFill>
                <a:latin typeface="HurmeGeometricSans4 Regular"/>
              </a:rPr>
              <a:t>Résultats déclarés par les patients (PRO)</a:t>
            </a:r>
            <a:endParaRPr lang="en-US" sz="1400" dirty="0">
              <a:solidFill>
                <a:srgbClr val="666666"/>
              </a:solidFill>
              <a:latin typeface="HurmeGeometricSans4 Regular"/>
            </a:endParaRPr>
          </a:p>
          <a:p>
            <a:pPr marL="171450" indent="-171450">
              <a:lnSpc>
                <a:spcPct val="120000"/>
              </a:lnSpc>
              <a:spcBef>
                <a:spcPts val="1200"/>
              </a:spcBef>
              <a:buFont typeface="Arial" charset="0"/>
              <a:buChar char="•"/>
            </a:pPr>
            <a:endParaRPr lang="en-US" sz="1400" dirty="0">
              <a:latin typeface="HurmeGeometricSans4 Regular"/>
              <a:ea typeface="Helvetica" charset="0"/>
              <a:cs typeface="HurmeGeometricSans4 Regular"/>
            </a:endParaRPr>
          </a:p>
        </p:txBody>
      </p:sp>
      <p:sp>
        <p:nvSpPr>
          <p:cNvPr id="24" name="Slide Number Placeholder 2">
            <a:extLst>
              <a:ext uri="{FF2B5EF4-FFF2-40B4-BE49-F238E27FC236}">
                <a16:creationId xmlns:a16="http://schemas.microsoft.com/office/drawing/2014/main" id="{B7B70359-76A5-1B44-84DE-8819F79AC8AD}"/>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14</a:t>
            </a:fld>
            <a:endParaRPr lang="fr-FR" dirty="0">
              <a:solidFill>
                <a:schemeClr val="bg2">
                  <a:lumMod val="25000"/>
                </a:schemeClr>
              </a:solidFill>
              <a:latin typeface="HurmeGeometricSans4 Regular"/>
              <a:ea typeface="MS PGothic" charset="-128"/>
            </a:endParaRPr>
          </a:p>
        </p:txBody>
      </p:sp>
      <p:grpSp>
        <p:nvGrpSpPr>
          <p:cNvPr id="25" name="Group 30">
            <a:extLst>
              <a:ext uri="{FF2B5EF4-FFF2-40B4-BE49-F238E27FC236}">
                <a16:creationId xmlns:a16="http://schemas.microsoft.com/office/drawing/2014/main" id="{80BA12EC-7218-451D-B1AA-073BE5FA72EC}"/>
              </a:ext>
            </a:extLst>
          </p:cNvPr>
          <p:cNvGrpSpPr/>
          <p:nvPr/>
        </p:nvGrpSpPr>
        <p:grpSpPr>
          <a:xfrm>
            <a:off x="6059026" y="2145618"/>
            <a:ext cx="2616553" cy="3436576"/>
            <a:chOff x="1639409" y="3152667"/>
            <a:chExt cx="5624203" cy="10429854"/>
          </a:xfrm>
        </p:grpSpPr>
        <p:sp>
          <p:nvSpPr>
            <p:cNvPr id="26" name="Rounded Rectangle 35">
              <a:extLst>
                <a:ext uri="{FF2B5EF4-FFF2-40B4-BE49-F238E27FC236}">
                  <a16:creationId xmlns:a16="http://schemas.microsoft.com/office/drawing/2014/main" id="{B0B8D66A-58FB-49CE-8AB0-B2FC8F28AD41}"/>
                </a:ext>
              </a:extLst>
            </p:cNvPr>
            <p:cNvSpPr/>
            <p:nvPr/>
          </p:nvSpPr>
          <p:spPr>
            <a:xfrm rot="5400000">
              <a:off x="-392172" y="5935211"/>
              <a:ext cx="9678891" cy="5615729"/>
            </a:xfrm>
            <a:prstGeom prst="roundRect">
              <a:avLst>
                <a:gd name="adj" fmla="val 27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ound Same Side Corner Rectangle 37">
              <a:extLst>
                <a:ext uri="{FF2B5EF4-FFF2-40B4-BE49-F238E27FC236}">
                  <a16:creationId xmlns:a16="http://schemas.microsoft.com/office/drawing/2014/main" id="{8E945AF2-11BA-490C-AB63-EDAAC9CC0C03}"/>
                </a:ext>
              </a:extLst>
            </p:cNvPr>
            <p:cNvSpPr/>
            <p:nvPr/>
          </p:nvSpPr>
          <p:spPr>
            <a:xfrm>
              <a:off x="1647877" y="3152667"/>
              <a:ext cx="5615735" cy="1561773"/>
            </a:xfrm>
            <a:prstGeom prst="round2SameRect">
              <a:avLst>
                <a:gd name="adj1" fmla="val 0"/>
                <a:gd name="adj2" fmla="val 0"/>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 charset="0"/>
                <a:ea typeface="Helvetica" charset="0"/>
                <a:cs typeface="Helvetica" charset="0"/>
              </a:endParaRPr>
            </a:p>
          </p:txBody>
        </p:sp>
      </p:grpSp>
      <p:sp>
        <p:nvSpPr>
          <p:cNvPr id="28" name="Rectangle 27">
            <a:extLst>
              <a:ext uri="{FF2B5EF4-FFF2-40B4-BE49-F238E27FC236}">
                <a16:creationId xmlns:a16="http://schemas.microsoft.com/office/drawing/2014/main" id="{2ADC670E-6739-4F49-B450-39219CC347B5}"/>
              </a:ext>
            </a:extLst>
          </p:cNvPr>
          <p:cNvSpPr/>
          <p:nvPr/>
        </p:nvSpPr>
        <p:spPr>
          <a:xfrm>
            <a:off x="6076605" y="2627290"/>
            <a:ext cx="2663877" cy="2654573"/>
          </a:xfrm>
          <a:prstGeom prst="rect">
            <a:avLst/>
          </a:prstGeom>
        </p:spPr>
        <p:txBody>
          <a:bodyPr wrap="square">
            <a:spAutoFit/>
          </a:bodyPr>
          <a:lstStyle/>
          <a:p>
            <a:pPr marL="171450" indent="-171450">
              <a:spcBef>
                <a:spcPts val="500"/>
              </a:spcBef>
              <a:buClr>
                <a:schemeClr val="accent5"/>
              </a:buClr>
              <a:buFont typeface="Arial" charset="0"/>
              <a:buChar char="•"/>
            </a:pPr>
            <a:r>
              <a:rPr lang="fr-FR" sz="1400" dirty="0">
                <a:solidFill>
                  <a:srgbClr val="666666"/>
                </a:solidFill>
                <a:latin typeface="HurmeGeometricSans4 Regular"/>
                <a:ea typeface="Helvetica" charset="0"/>
                <a:cs typeface="HurmeGeometricSans4 Regular"/>
              </a:rPr>
              <a:t>Âge (≥65 ou plus)</a:t>
            </a:r>
          </a:p>
          <a:p>
            <a:pPr marL="171450" indent="-171450">
              <a:spcBef>
                <a:spcPts val="500"/>
              </a:spcBef>
              <a:buClr>
                <a:schemeClr val="accent5"/>
              </a:buClr>
              <a:buFont typeface="Arial" charset="0"/>
              <a:buChar char="•"/>
            </a:pPr>
            <a:r>
              <a:rPr lang="fr-FR" sz="1400" dirty="0">
                <a:solidFill>
                  <a:srgbClr val="666666"/>
                </a:solidFill>
                <a:latin typeface="HurmeGeometricSans4 Regular"/>
                <a:ea typeface="Helvetica" charset="0"/>
                <a:cs typeface="HurmeGeometricSans4 Regular"/>
              </a:rPr>
              <a:t>Faible mobilité mesurée par la Short Performance Physical Battery (SPPB) ≤8 sur 12</a:t>
            </a:r>
          </a:p>
          <a:p>
            <a:pPr marL="171450" indent="-171450">
              <a:spcBef>
                <a:spcPts val="500"/>
              </a:spcBef>
              <a:buClr>
                <a:schemeClr val="accent5"/>
              </a:buClr>
              <a:buFont typeface="Arial" charset="0"/>
              <a:buChar char="•"/>
            </a:pPr>
            <a:r>
              <a:rPr lang="fr-FR" sz="1400" dirty="0">
                <a:solidFill>
                  <a:srgbClr val="666666"/>
                </a:solidFill>
                <a:latin typeface="HurmeGeometricSans4 Regular"/>
                <a:ea typeface="Helvetica" charset="0"/>
                <a:cs typeface="HurmeGeometricSans4 Regular"/>
              </a:rPr>
              <a:t>Composition corporelle DEXA mesurée par ALM/BMI (masse corporelle appendiculaire /indice de masse corporelle)</a:t>
            </a:r>
          </a:p>
          <a:p>
            <a:pPr marL="171450" indent="-171450">
              <a:spcBef>
                <a:spcPts val="500"/>
              </a:spcBef>
              <a:buClr>
                <a:schemeClr val="accent5"/>
              </a:buClr>
              <a:buFont typeface="Arial" charset="0"/>
              <a:buChar char="•"/>
            </a:pPr>
            <a:r>
              <a:rPr lang="fr-FR" sz="1400" dirty="0">
                <a:solidFill>
                  <a:srgbClr val="666666"/>
                </a:solidFill>
                <a:latin typeface="HurmeGeometricSans4 Regular"/>
                <a:ea typeface="Helvetica" charset="0"/>
                <a:cs typeface="HurmeGeometricSans4 Regular"/>
              </a:rPr>
              <a:t>Capable de faire de l'exercice pendant 30 minutes par jour, 5 jours par semaine</a:t>
            </a:r>
            <a:endParaRPr lang="en-US" sz="1400" dirty="0">
              <a:solidFill>
                <a:srgbClr val="666666"/>
              </a:solidFill>
              <a:latin typeface="HurmeGeometricSans4 Regular"/>
              <a:ea typeface="Helvetica" charset="0"/>
              <a:cs typeface="HurmeGeometricSans4 Regular"/>
            </a:endParaRPr>
          </a:p>
        </p:txBody>
      </p:sp>
      <p:sp>
        <p:nvSpPr>
          <p:cNvPr id="29" name="Rectangle 28">
            <a:extLst>
              <a:ext uri="{FF2B5EF4-FFF2-40B4-BE49-F238E27FC236}">
                <a16:creationId xmlns:a16="http://schemas.microsoft.com/office/drawing/2014/main" id="{E09CFCE9-CE03-451C-9FC9-3485CD3C9044}"/>
              </a:ext>
            </a:extLst>
          </p:cNvPr>
          <p:cNvSpPr/>
          <p:nvPr/>
        </p:nvSpPr>
        <p:spPr>
          <a:xfrm>
            <a:off x="5554842" y="2227907"/>
            <a:ext cx="3707402" cy="307777"/>
          </a:xfrm>
          <a:prstGeom prst="rect">
            <a:avLst/>
          </a:prstGeom>
        </p:spPr>
        <p:txBody>
          <a:bodyPr wrap="square">
            <a:spAutoFit/>
          </a:bodyPr>
          <a:lstStyle/>
          <a:p>
            <a:pPr lvl="0" algn="ctr">
              <a:defRPr/>
            </a:pPr>
            <a:r>
              <a:rPr lang="en-US" sz="1400" dirty="0" err="1">
                <a:solidFill>
                  <a:schemeClr val="bg1"/>
                </a:solidFill>
                <a:latin typeface="HurmeGeometricSans4 Regular"/>
                <a:ea typeface="Helvetica" charset="0"/>
                <a:cs typeface="HurmeGeometricSans4 Regular"/>
              </a:rPr>
              <a:t>Critères</a:t>
            </a:r>
            <a:r>
              <a:rPr lang="en-US" sz="1400" dirty="0">
                <a:solidFill>
                  <a:schemeClr val="bg1"/>
                </a:solidFill>
                <a:latin typeface="HurmeGeometricSans4 Regular"/>
                <a:ea typeface="Helvetica" charset="0"/>
                <a:cs typeface="HurmeGeometricSans4 Regular"/>
              </a:rPr>
              <a:t> </a:t>
            </a:r>
            <a:r>
              <a:rPr lang="en-US" sz="1400" dirty="0" err="1">
                <a:solidFill>
                  <a:schemeClr val="bg1"/>
                </a:solidFill>
                <a:latin typeface="HurmeGeometricSans4 Regular"/>
                <a:ea typeface="Helvetica" charset="0"/>
                <a:cs typeface="HurmeGeometricSans4 Regular"/>
              </a:rPr>
              <a:t>d’inclusion</a:t>
            </a:r>
            <a:r>
              <a:rPr lang="en-US" sz="1400" dirty="0">
                <a:solidFill>
                  <a:schemeClr val="bg1"/>
                </a:solidFill>
                <a:latin typeface="HurmeGeometricSans4 Regular"/>
                <a:ea typeface="Helvetica" charset="0"/>
                <a:cs typeface="HurmeGeometricSans4 Regular"/>
              </a:rPr>
              <a:t> </a:t>
            </a:r>
          </a:p>
        </p:txBody>
      </p:sp>
    </p:spTree>
    <p:extLst>
      <p:ext uri="{BB962C8B-B14F-4D97-AF65-F5344CB8AC3E}">
        <p14:creationId xmlns:p14="http://schemas.microsoft.com/office/powerpoint/2010/main" val="135732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5053" y="389641"/>
            <a:ext cx="7137797" cy="430609"/>
          </a:xfrm>
        </p:spPr>
        <p:txBody>
          <a:bodyPr>
            <a:noAutofit/>
          </a:bodyPr>
          <a:lstStyle/>
          <a:p>
            <a:r>
              <a:rPr lang="en-US" dirty="0"/>
              <a:t>SARA-INT: </a:t>
            </a:r>
            <a:r>
              <a:rPr lang="fr-FR" dirty="0"/>
              <a:t>Sortie du dernier patient prévue vers fin Décembre  2020</a:t>
            </a:r>
          </a:p>
        </p:txBody>
      </p:sp>
      <p:pic>
        <p:nvPicPr>
          <p:cNvPr id="37" name="Picture 36">
            <a:extLst>
              <a:ext uri="{FF2B5EF4-FFF2-40B4-BE49-F238E27FC236}">
                <a16:creationId xmlns:a16="http://schemas.microsoft.com/office/drawing/2014/main" id="{AE80EC92-4A82-A349-BB35-F418EEB91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2975" y="129352"/>
            <a:ext cx="1124465" cy="396630"/>
          </a:xfrm>
          <a:prstGeom prst="rect">
            <a:avLst/>
          </a:prstGeom>
        </p:spPr>
      </p:pic>
      <p:sp>
        <p:nvSpPr>
          <p:cNvPr id="54" name="Rectangle 53">
            <a:extLst>
              <a:ext uri="{FF2B5EF4-FFF2-40B4-BE49-F238E27FC236}">
                <a16:creationId xmlns:a16="http://schemas.microsoft.com/office/drawing/2014/main" id="{95745D9B-1890-F844-A704-E4F232FD5309}"/>
              </a:ext>
            </a:extLst>
          </p:cNvPr>
          <p:cNvSpPr/>
          <p:nvPr/>
        </p:nvSpPr>
        <p:spPr>
          <a:xfrm>
            <a:off x="469438" y="1543849"/>
            <a:ext cx="2701093" cy="307777"/>
          </a:xfrm>
          <a:prstGeom prst="rect">
            <a:avLst/>
          </a:prstGeom>
        </p:spPr>
        <p:txBody>
          <a:bodyPr wrap="square">
            <a:spAutoFit/>
          </a:bodyPr>
          <a:lstStyle/>
          <a:p>
            <a:pPr lvl="0" algn="ctr" defTabSz="457200" hangingPunct="1">
              <a:lnSpc>
                <a:spcPct val="100000"/>
              </a:lnSpc>
              <a:defRPr/>
            </a:pPr>
            <a:r>
              <a:rPr lang="en-US" sz="1400" dirty="0">
                <a:solidFill>
                  <a:schemeClr val="bg1"/>
                </a:solidFill>
                <a:latin typeface="HurmeGeometricSans4 Regular"/>
                <a:ea typeface="Helvetica" charset="0"/>
                <a:cs typeface="HurmeGeometricSans4 Regular"/>
              </a:rPr>
              <a:t>Objectives</a:t>
            </a:r>
          </a:p>
        </p:txBody>
      </p:sp>
      <p:sp>
        <p:nvSpPr>
          <p:cNvPr id="56" name="Rectangle 55">
            <a:extLst>
              <a:ext uri="{FF2B5EF4-FFF2-40B4-BE49-F238E27FC236}">
                <a16:creationId xmlns:a16="http://schemas.microsoft.com/office/drawing/2014/main" id="{322516FA-196A-BB49-9332-634F335BD119}"/>
              </a:ext>
            </a:extLst>
          </p:cNvPr>
          <p:cNvSpPr/>
          <p:nvPr/>
        </p:nvSpPr>
        <p:spPr>
          <a:xfrm>
            <a:off x="5951795" y="1539474"/>
            <a:ext cx="2701093" cy="307777"/>
          </a:xfrm>
          <a:prstGeom prst="rect">
            <a:avLst/>
          </a:prstGeom>
        </p:spPr>
        <p:txBody>
          <a:bodyPr wrap="square">
            <a:spAutoFit/>
          </a:bodyPr>
          <a:lstStyle/>
          <a:p>
            <a:pPr lvl="0" algn="ctr" defTabSz="457200" hangingPunct="1">
              <a:lnSpc>
                <a:spcPct val="100000"/>
              </a:lnSpc>
              <a:defRPr/>
            </a:pPr>
            <a:r>
              <a:rPr lang="en-US" sz="1400" dirty="0">
                <a:solidFill>
                  <a:schemeClr val="bg1"/>
                </a:solidFill>
                <a:latin typeface="HurmeGeometricSans4 Regular"/>
                <a:ea typeface="Helvetica" charset="0"/>
                <a:cs typeface="HurmeGeometricSans4 Regular"/>
              </a:rPr>
              <a:t>Subpopulation Analysis</a:t>
            </a:r>
          </a:p>
        </p:txBody>
      </p:sp>
      <p:graphicFrame>
        <p:nvGraphicFramePr>
          <p:cNvPr id="57" name="Tableau 1">
            <a:extLst>
              <a:ext uri="{FF2B5EF4-FFF2-40B4-BE49-F238E27FC236}">
                <a16:creationId xmlns:a16="http://schemas.microsoft.com/office/drawing/2014/main" id="{B6456079-1111-5E40-B2FC-6433D11ECE6E}"/>
              </a:ext>
            </a:extLst>
          </p:cNvPr>
          <p:cNvGraphicFramePr>
            <a:graphicFrameLocks noGrp="1"/>
          </p:cNvGraphicFramePr>
          <p:nvPr>
            <p:extLst>
              <p:ext uri="{D42A27DB-BD31-4B8C-83A1-F6EECF244321}">
                <p14:modId xmlns:p14="http://schemas.microsoft.com/office/powerpoint/2010/main" val="2822426814"/>
              </p:ext>
            </p:extLst>
          </p:nvPr>
        </p:nvGraphicFramePr>
        <p:xfrm>
          <a:off x="318782" y="3416540"/>
          <a:ext cx="8402916" cy="1203960"/>
        </p:xfrm>
        <a:graphic>
          <a:graphicData uri="http://schemas.openxmlformats.org/drawingml/2006/table">
            <a:tbl>
              <a:tblPr firstRow="1" bandRow="1">
                <a:tableStyleId>{2D5ABB26-0587-4C30-8999-92F81FD0307C}</a:tableStyleId>
              </a:tblPr>
              <a:tblGrid>
                <a:gridCol w="2461740">
                  <a:extLst>
                    <a:ext uri="{9D8B030D-6E8A-4147-A177-3AD203B41FA5}">
                      <a16:colId xmlns:a16="http://schemas.microsoft.com/office/drawing/2014/main" val="2641411931"/>
                    </a:ext>
                  </a:extLst>
                </a:gridCol>
                <a:gridCol w="1585289">
                  <a:extLst>
                    <a:ext uri="{9D8B030D-6E8A-4147-A177-3AD203B41FA5}">
                      <a16:colId xmlns:a16="http://schemas.microsoft.com/office/drawing/2014/main" val="288741404"/>
                    </a:ext>
                  </a:extLst>
                </a:gridCol>
                <a:gridCol w="2185736">
                  <a:extLst>
                    <a:ext uri="{9D8B030D-6E8A-4147-A177-3AD203B41FA5}">
                      <a16:colId xmlns:a16="http://schemas.microsoft.com/office/drawing/2014/main" val="1513586372"/>
                    </a:ext>
                  </a:extLst>
                </a:gridCol>
                <a:gridCol w="2170151">
                  <a:extLst>
                    <a:ext uri="{9D8B030D-6E8A-4147-A177-3AD203B41FA5}">
                      <a16:colId xmlns:a16="http://schemas.microsoft.com/office/drawing/2014/main" val="1482121898"/>
                    </a:ext>
                  </a:extLst>
                </a:gridCol>
              </a:tblGrid>
              <a:tr h="2360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err="1">
                          <a:solidFill>
                            <a:schemeClr val="bg1"/>
                          </a:solidFill>
                          <a:latin typeface="HurmeGeometricSans4 Regular"/>
                          <a:ea typeface="Helvetica" charset="0"/>
                          <a:cs typeface="HurmeGeometricSans4 Regular"/>
                        </a:rPr>
                        <a:t>Produit</a:t>
                      </a:r>
                      <a:endParaRPr lang="en-US" sz="1600" b="0" i="0" noProof="0" dirty="0">
                        <a:solidFill>
                          <a:schemeClr val="bg1"/>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a:solidFill>
                            <a:srgbClr val="666666"/>
                          </a:solidFill>
                          <a:latin typeface="HurmeGeometricSans4 Regular"/>
                          <a:ea typeface="Helvetica" charset="0"/>
                          <a:cs typeface="HurmeGeometricSans4 Regular"/>
                        </a:rPr>
                        <a:t>2019</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a:solidFill>
                            <a:srgbClr val="666666"/>
                          </a:solidFill>
                          <a:latin typeface="HurmeGeometricSans4 Regular"/>
                          <a:ea typeface="Helvetica" charset="0"/>
                          <a:cs typeface="HurmeGeometricSans4 Regular"/>
                        </a:rPr>
                        <a:t>2020</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a:solidFill>
                            <a:srgbClr val="666666"/>
                          </a:solidFill>
                          <a:latin typeface="HurmeGeometricSans4 Regular"/>
                          <a:ea typeface="Helvetica" charset="0"/>
                          <a:cs typeface="HurmeGeometricSans4 Regular"/>
                        </a:rPr>
                        <a:t>2021</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7410319"/>
                  </a:ext>
                </a:extLst>
              </a:tr>
              <a:tr h="8152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accent5"/>
                          </a:solidFill>
                          <a:latin typeface="HurmeGeometricSans4 Regular"/>
                          <a:ea typeface="Helvetica" charset="0"/>
                          <a:cs typeface="HurmeGeometricSans4 Regular"/>
                        </a:rPr>
                        <a:t>175 &amp; 350 mg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accent5"/>
                          </a:solidFill>
                          <a:latin typeface="HurmeGeometricSans4 Regular"/>
                          <a:ea typeface="Helvetica" charset="0"/>
                          <a:cs typeface="HurmeGeometricSans4 Regular"/>
                        </a:rPr>
                        <a:t>(bi-</a:t>
                      </a:r>
                      <a:r>
                        <a:rPr lang="en-US" sz="1800" b="0" i="0" kern="1200" dirty="0" err="1">
                          <a:solidFill>
                            <a:schemeClr val="accent5"/>
                          </a:solidFill>
                          <a:latin typeface="HurmeGeometricSans4 Regular"/>
                          <a:ea typeface="Helvetica" charset="0"/>
                          <a:cs typeface="HurmeGeometricSans4 Regular"/>
                        </a:rPr>
                        <a:t>quotidien</a:t>
                      </a:r>
                      <a:r>
                        <a:rPr lang="en-US" sz="1800" b="0" i="0" kern="1200" dirty="0">
                          <a:solidFill>
                            <a:schemeClr val="accent5"/>
                          </a:solidFill>
                          <a:latin typeface="HurmeGeometricSans4 Regular"/>
                          <a:ea typeface="Helvetica" charset="0"/>
                          <a:cs typeface="HurmeGeometricSans4 Regular"/>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accent5"/>
                          </a:solidFill>
                          <a:latin typeface="HurmeGeometricSans4 Regular"/>
                          <a:ea typeface="Helvetica" charset="0"/>
                          <a:cs typeface="HurmeGeometricSans4 Regular"/>
                        </a:rPr>
                        <a:t>de </a:t>
                      </a:r>
                      <a:r>
                        <a:rPr lang="en-US" sz="1800" b="0" i="0" kern="1200" noProof="0" dirty="0" err="1">
                          <a:solidFill>
                            <a:schemeClr val="accent5"/>
                          </a:solidFill>
                          <a:latin typeface="HurmeGeometricSans4 Regular"/>
                          <a:ea typeface="Helvetica" charset="0"/>
                          <a:cs typeface="HurmeGeometricSans4 Regular"/>
                        </a:rPr>
                        <a:t>Sarconeos</a:t>
                      </a:r>
                      <a:r>
                        <a:rPr lang="en-US" sz="1800" b="0" i="0" kern="1200" noProof="0" dirty="0">
                          <a:solidFill>
                            <a:schemeClr val="accent5"/>
                          </a:solidFill>
                          <a:latin typeface="HurmeGeometricSans4 Regular"/>
                          <a:ea typeface="Helvetica" charset="0"/>
                          <a:cs typeface="HurmeGeometricSans4 Regular"/>
                        </a:rPr>
                        <a:t> (BIO101)</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3934500"/>
                  </a:ext>
                </a:extLst>
              </a:tr>
            </a:tbl>
          </a:graphicData>
        </a:graphic>
      </p:graphicFrame>
      <p:sp>
        <p:nvSpPr>
          <p:cNvPr id="58" name="Pentagon 57">
            <a:extLst>
              <a:ext uri="{FF2B5EF4-FFF2-40B4-BE49-F238E27FC236}">
                <a16:creationId xmlns:a16="http://schemas.microsoft.com/office/drawing/2014/main" id="{103C5C94-554B-C64C-AAE7-3354C8456AC8}"/>
              </a:ext>
            </a:extLst>
          </p:cNvPr>
          <p:cNvSpPr/>
          <p:nvPr/>
        </p:nvSpPr>
        <p:spPr>
          <a:xfrm>
            <a:off x="2789853" y="3851917"/>
            <a:ext cx="4841869" cy="634149"/>
          </a:xfrm>
          <a:prstGeom prst="homePlate">
            <a:avLst/>
          </a:prstGeom>
          <a:solidFill>
            <a:srgbClr val="439974"/>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14288" tIns="14288" rIns="14288" bIns="14288" numCol="1" spcCol="38100" rtlCol="0" anchor="ctr">
            <a:spAutoFit/>
          </a:bodyPr>
          <a:lstStyle/>
          <a:p>
            <a:pPr algn="ctr">
              <a:spcAft>
                <a:spcPts val="225"/>
              </a:spcAft>
            </a:pPr>
            <a:r>
              <a:rPr lang="en-GB" dirty="0">
                <a:solidFill>
                  <a:schemeClr val="bg1"/>
                </a:solidFill>
                <a:latin typeface="HurmeGeometricSans4 Regular"/>
                <a:ea typeface="Helvetica" charset="0"/>
                <a:cs typeface="HurmeGeometricSans4 Regular"/>
              </a:rPr>
              <a:t>SARA-INT  </a:t>
            </a:r>
          </a:p>
          <a:p>
            <a:pPr algn="ctr">
              <a:spcAft>
                <a:spcPts val="225"/>
              </a:spcAft>
            </a:pPr>
            <a:r>
              <a:rPr lang="en-GB" dirty="0">
                <a:solidFill>
                  <a:schemeClr val="bg1"/>
                </a:solidFill>
                <a:latin typeface="HurmeGeometricSans4 Regular"/>
                <a:ea typeface="Helvetica" charset="0"/>
                <a:cs typeface="HurmeGeometricSans4 Regular"/>
              </a:rPr>
              <a:t>phase 2  </a:t>
            </a:r>
          </a:p>
        </p:txBody>
      </p:sp>
      <p:sp>
        <p:nvSpPr>
          <p:cNvPr id="24" name="Slide Number Placeholder 2">
            <a:extLst>
              <a:ext uri="{FF2B5EF4-FFF2-40B4-BE49-F238E27FC236}">
                <a16:creationId xmlns:a16="http://schemas.microsoft.com/office/drawing/2014/main" id="{B7B70359-76A5-1B44-84DE-8819F79AC8AD}"/>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15</a:t>
            </a:fld>
            <a:endParaRPr lang="fr-FR" dirty="0">
              <a:solidFill>
                <a:schemeClr val="bg2">
                  <a:lumMod val="25000"/>
                </a:schemeClr>
              </a:solidFill>
              <a:latin typeface="HurmeGeometricSans4 Regular"/>
              <a:ea typeface="MS PGothic" charset="-128"/>
            </a:endParaRPr>
          </a:p>
        </p:txBody>
      </p:sp>
      <p:sp>
        <p:nvSpPr>
          <p:cNvPr id="29" name="Rectangle 28">
            <a:extLst>
              <a:ext uri="{FF2B5EF4-FFF2-40B4-BE49-F238E27FC236}">
                <a16:creationId xmlns:a16="http://schemas.microsoft.com/office/drawing/2014/main" id="{E09CFCE9-CE03-451C-9FC9-3485CD3C9044}"/>
              </a:ext>
            </a:extLst>
          </p:cNvPr>
          <p:cNvSpPr/>
          <p:nvPr/>
        </p:nvSpPr>
        <p:spPr>
          <a:xfrm>
            <a:off x="5554842" y="1538791"/>
            <a:ext cx="3707402" cy="270788"/>
          </a:xfrm>
          <a:prstGeom prst="rect">
            <a:avLst/>
          </a:prstGeom>
        </p:spPr>
        <p:txBody>
          <a:bodyPr wrap="square">
            <a:spAutoFit/>
          </a:bodyPr>
          <a:lstStyle/>
          <a:p>
            <a:pPr lvl="0" algn="ctr" defTabSz="457200" hangingPunct="1">
              <a:lnSpc>
                <a:spcPct val="100000"/>
              </a:lnSpc>
              <a:defRPr/>
            </a:pPr>
            <a:r>
              <a:rPr lang="en-US" sz="1400" dirty="0">
                <a:solidFill>
                  <a:schemeClr val="bg1"/>
                </a:solidFill>
                <a:latin typeface="HurmeGeometricSans4 Regular"/>
                <a:ea typeface="Helvetica" charset="0"/>
                <a:cs typeface="HurmeGeometricSans4 Regular"/>
              </a:rPr>
              <a:t>Inclusion Criteria</a:t>
            </a:r>
          </a:p>
        </p:txBody>
      </p:sp>
      <p:sp>
        <p:nvSpPr>
          <p:cNvPr id="30" name="Rectangle 29">
            <a:extLst>
              <a:ext uri="{FF2B5EF4-FFF2-40B4-BE49-F238E27FC236}">
                <a16:creationId xmlns:a16="http://schemas.microsoft.com/office/drawing/2014/main" id="{C09073F9-3E97-4F35-809D-8B95E547768B}"/>
              </a:ext>
            </a:extLst>
          </p:cNvPr>
          <p:cNvSpPr/>
          <p:nvPr/>
        </p:nvSpPr>
        <p:spPr>
          <a:xfrm>
            <a:off x="588388" y="4825844"/>
            <a:ext cx="8064500" cy="1218282"/>
          </a:xfrm>
          <a:prstGeom prst="rect">
            <a:avLst/>
          </a:prstGeom>
        </p:spPr>
        <p:txBody>
          <a:bodyPr wrap="square">
            <a:spAutoFit/>
          </a:bodyPr>
          <a:lstStyle/>
          <a:p>
            <a:pPr marL="171450" indent="-171450" defTabSz="914400">
              <a:spcBef>
                <a:spcPts val="1100"/>
              </a:spcBef>
              <a:buClr>
                <a:schemeClr val="accent5"/>
              </a:buClr>
              <a:buFont typeface="Arial" charset="0"/>
              <a:buChar char="•"/>
              <a:defRPr/>
            </a:pPr>
            <a:r>
              <a:rPr lang="fr-FR" sz="1600" b="1" dirty="0">
                <a:solidFill>
                  <a:srgbClr val="666666"/>
                </a:solidFill>
                <a:latin typeface="HurmeGeometricSans4 Regular"/>
                <a:ea typeface="Helvetica" charset="0"/>
                <a:cs typeface="HurmeGeometricSans4 Regular"/>
              </a:rPr>
              <a:t>Aucun problème d’innocuité </a:t>
            </a:r>
            <a:r>
              <a:rPr lang="fr-FR" sz="1600" dirty="0">
                <a:solidFill>
                  <a:srgbClr val="666666"/>
                </a:solidFill>
                <a:latin typeface="HurmeGeometricSans4 Regular"/>
                <a:ea typeface="Helvetica" charset="0"/>
                <a:cs typeface="HurmeGeometricSans4 Regular"/>
              </a:rPr>
              <a:t>à ce jour, avec de multiples avis du DSMB (</a:t>
            </a:r>
            <a:r>
              <a:rPr lang="fr-FR" sz="1600" i="1" dirty="0">
                <a:solidFill>
                  <a:srgbClr val="666666"/>
                </a:solidFill>
                <a:latin typeface="HurmeGeometricSans4 Regular"/>
                <a:ea typeface="Helvetica" charset="0"/>
                <a:cs typeface="HurmeGeometricSans4 Regular"/>
              </a:rPr>
              <a:t>Data </a:t>
            </a:r>
            <a:r>
              <a:rPr lang="fr-FR" sz="1600" i="1" dirty="0" err="1">
                <a:solidFill>
                  <a:srgbClr val="666666"/>
                </a:solidFill>
                <a:latin typeface="HurmeGeometricSans4 Regular"/>
                <a:ea typeface="Helvetica" charset="0"/>
                <a:cs typeface="HurmeGeometricSans4 Regular"/>
              </a:rPr>
              <a:t>Safety</a:t>
            </a:r>
            <a:r>
              <a:rPr lang="fr-FR" sz="1600" i="1" dirty="0">
                <a:solidFill>
                  <a:srgbClr val="666666"/>
                </a:solidFill>
                <a:latin typeface="HurmeGeometricSans4 Regular"/>
                <a:ea typeface="Helvetica" charset="0"/>
                <a:cs typeface="HurmeGeometricSans4 Regular"/>
              </a:rPr>
              <a:t> Monitoring </a:t>
            </a:r>
            <a:r>
              <a:rPr lang="fr-FR" sz="1600" i="1" dirty="0" err="1">
                <a:solidFill>
                  <a:srgbClr val="666666"/>
                </a:solidFill>
                <a:latin typeface="HurmeGeometricSans4 Regular"/>
                <a:ea typeface="Helvetica" charset="0"/>
                <a:cs typeface="HurmeGeometricSans4 Regular"/>
              </a:rPr>
              <a:t>Board</a:t>
            </a:r>
            <a:r>
              <a:rPr lang="fr-FR" sz="1600" dirty="0">
                <a:solidFill>
                  <a:srgbClr val="666666"/>
                </a:solidFill>
                <a:latin typeface="HurmeGeometricSans4 Regular"/>
                <a:ea typeface="Helvetica" charset="0"/>
                <a:cs typeface="HurmeGeometricSans4 Regular"/>
              </a:rPr>
              <a:t>) concluant que le rapport bénéfice / risque est positif.</a:t>
            </a:r>
          </a:p>
          <a:p>
            <a:pPr marL="171450" indent="-171450" defTabSz="914400">
              <a:spcBef>
                <a:spcPts val="1100"/>
              </a:spcBef>
              <a:buClr>
                <a:schemeClr val="accent5"/>
              </a:buClr>
              <a:buFont typeface="Arial" charset="0"/>
              <a:buChar char="•"/>
              <a:defRPr/>
            </a:pPr>
            <a:r>
              <a:rPr lang="fr-FR" sz="1600" dirty="0">
                <a:solidFill>
                  <a:srgbClr val="666666"/>
                </a:solidFill>
                <a:latin typeface="HurmeGeometricSans4 Regular"/>
              </a:rPr>
              <a:t>Fin de l’</a:t>
            </a:r>
            <a:r>
              <a:rPr lang="fr-FR" sz="1600" dirty="0">
                <a:solidFill>
                  <a:srgbClr val="666666"/>
                </a:solidFill>
                <a:latin typeface="HurmeGeometricSans4 Regular"/>
                <a:ea typeface="Helvetica" charset="0"/>
                <a:cs typeface="HurmeGeometricSans4 Regular"/>
              </a:rPr>
              <a:t>é</a:t>
            </a:r>
            <a:r>
              <a:rPr lang="fr-FR" sz="1600" dirty="0">
                <a:solidFill>
                  <a:srgbClr val="666666"/>
                </a:solidFill>
                <a:latin typeface="HurmeGeometricSans4 Regular"/>
              </a:rPr>
              <a:t>tude et 1</a:t>
            </a:r>
            <a:r>
              <a:rPr lang="fr-FR" sz="1600" baseline="30000" dirty="0">
                <a:solidFill>
                  <a:srgbClr val="666666"/>
                </a:solidFill>
                <a:latin typeface="HurmeGeometricSans4 Regular"/>
              </a:rPr>
              <a:t>er</a:t>
            </a:r>
            <a:r>
              <a:rPr lang="fr-FR" sz="1600" dirty="0">
                <a:solidFill>
                  <a:srgbClr val="666666"/>
                </a:solidFill>
                <a:latin typeface="HurmeGeometricSans4 Regular"/>
              </a:rPr>
              <a:t> résultats attendus au </a:t>
            </a:r>
            <a:r>
              <a:rPr lang="fr-FR" sz="1600" b="1" dirty="0">
                <a:solidFill>
                  <a:srgbClr val="666666"/>
                </a:solidFill>
                <a:latin typeface="HurmeGeometricSans4 Regular"/>
              </a:rPr>
              <a:t>S1 2021</a:t>
            </a:r>
            <a:r>
              <a:rPr lang="fr-FR" sz="1600" dirty="0">
                <a:solidFill>
                  <a:srgbClr val="666666"/>
                </a:solidFill>
                <a:latin typeface="HurmeGeometricSans4 Regular"/>
              </a:rPr>
              <a:t>, selon l’ évolution de la pandémie de COVID-19</a:t>
            </a:r>
          </a:p>
        </p:txBody>
      </p:sp>
      <p:sp>
        <p:nvSpPr>
          <p:cNvPr id="11" name="ZoneTexte 8">
            <a:extLst>
              <a:ext uri="{FF2B5EF4-FFF2-40B4-BE49-F238E27FC236}">
                <a16:creationId xmlns:a16="http://schemas.microsoft.com/office/drawing/2014/main" id="{C10F3B48-CCE4-4599-9250-8598B9BC80C7}"/>
              </a:ext>
            </a:extLst>
          </p:cNvPr>
          <p:cNvSpPr txBox="1">
            <a:spLocks noChangeArrowheads="1"/>
          </p:cNvSpPr>
          <p:nvPr/>
        </p:nvSpPr>
        <p:spPr bwMode="auto">
          <a:xfrm>
            <a:off x="838356" y="2497819"/>
            <a:ext cx="41442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spcBef>
                <a:spcPts val="225"/>
              </a:spcBef>
              <a:buNone/>
            </a:pPr>
            <a:r>
              <a:rPr lang="fr-FR" altLang="fr-FR" sz="1200" b="1" dirty="0">
                <a:solidFill>
                  <a:schemeClr val="accent1"/>
                </a:solidFill>
                <a:latin typeface="HurmeGeometricSans4 Regular"/>
                <a:ea typeface="Helvetica" charset="0"/>
                <a:cs typeface="HurmeGeometricSans4 Regular"/>
              </a:rPr>
              <a:t>Dr. Roger Fielding</a:t>
            </a:r>
            <a:r>
              <a:rPr lang="en-GB" altLang="fr-FR" sz="1050" dirty="0">
                <a:solidFill>
                  <a:srgbClr val="666666"/>
                </a:solidFill>
                <a:latin typeface="HurmeGeometricSans4 Regular"/>
                <a:ea typeface="Helvetica" charset="0"/>
                <a:cs typeface="HurmeGeometricSans4 Regular"/>
              </a:rPr>
              <a:t>, </a:t>
            </a:r>
            <a:r>
              <a:rPr lang="fr-FR" sz="1050" dirty="0"/>
              <a:t>PhD, Directeur du département Nutrition et du laboratoire d’exercice physiologique et de sarcopénie à </a:t>
            </a:r>
            <a:r>
              <a:rPr lang="fr-FR" sz="1050" b="1" dirty="0"/>
              <a:t>l’université </a:t>
            </a:r>
            <a:r>
              <a:rPr lang="fr-FR" sz="1050" b="1" dirty="0" err="1"/>
              <a:t>Tufts</a:t>
            </a:r>
            <a:r>
              <a:rPr lang="fr-FR" sz="1050" b="1" dirty="0"/>
              <a:t> </a:t>
            </a:r>
            <a:r>
              <a:rPr lang="fr-FR" sz="1050" dirty="0"/>
              <a:t>à Boston (Etats-Unis), et principal instigateur de l’essai clinique SARA-INT</a:t>
            </a:r>
            <a:endParaRPr lang="fr-FR" altLang="fr-FR" sz="1050" dirty="0">
              <a:solidFill>
                <a:srgbClr val="666666"/>
              </a:solidFill>
              <a:latin typeface="HurmeGeometricSans4 Regular"/>
              <a:ea typeface="Helvetica" charset="0"/>
              <a:cs typeface="HurmeGeometricSans4 Regular"/>
            </a:endParaRPr>
          </a:p>
        </p:txBody>
      </p:sp>
      <p:pic>
        <p:nvPicPr>
          <p:cNvPr id="12" name="Picture 85">
            <a:extLst>
              <a:ext uri="{FF2B5EF4-FFF2-40B4-BE49-F238E27FC236}">
                <a16:creationId xmlns:a16="http://schemas.microsoft.com/office/drawing/2014/main" id="{69CC93D2-9FAF-4C7E-B1D8-D351C128F6C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22606"/>
          <a:stretch/>
        </p:blipFill>
        <p:spPr bwMode="auto">
          <a:xfrm>
            <a:off x="1903068" y="1001974"/>
            <a:ext cx="1486674" cy="1402276"/>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sp>
        <p:nvSpPr>
          <p:cNvPr id="13" name="Speech Bubble: Oval 19">
            <a:extLst>
              <a:ext uri="{FF2B5EF4-FFF2-40B4-BE49-F238E27FC236}">
                <a16:creationId xmlns:a16="http://schemas.microsoft.com/office/drawing/2014/main" id="{6D121D25-9BC2-423D-8FDF-41AA40C00807}"/>
              </a:ext>
            </a:extLst>
          </p:cNvPr>
          <p:cNvSpPr/>
          <p:nvPr/>
        </p:nvSpPr>
        <p:spPr>
          <a:xfrm>
            <a:off x="4166239" y="906011"/>
            <a:ext cx="3074693" cy="1591808"/>
          </a:xfrm>
          <a:prstGeom prst="wedgeEllipseCallout">
            <a:avLst>
              <a:gd name="adj1" fmla="val -77336"/>
              <a:gd name="adj2" fmla="val -12059"/>
            </a:avLst>
          </a:prstGeom>
          <a:solidFill>
            <a:schemeClr val="bg1"/>
          </a:solidFill>
          <a:ln w="3175" cmpd="dbl">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i="1" dirty="0">
                <a:solidFill>
                  <a:srgbClr val="666666"/>
                </a:solidFill>
                <a:latin typeface="HurmeGeometricSans4 Regular"/>
              </a:rPr>
              <a:t>« L’étude SARA-INT de phase 2 vise à développer un nouveau traitement contre la sarcopénie, une maladie liée à l’âge qui se caractérise par une perte accélérée de la masse et de la fonction musculaire. </a:t>
            </a:r>
          </a:p>
        </p:txBody>
      </p:sp>
    </p:spTree>
    <p:extLst>
      <p:ext uri="{BB962C8B-B14F-4D97-AF65-F5344CB8AC3E}">
        <p14:creationId xmlns:p14="http://schemas.microsoft.com/office/powerpoint/2010/main" val="407249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B915C-865E-4C57-8175-08FD1381201F}"/>
              </a:ext>
            </a:extLst>
          </p:cNvPr>
          <p:cNvSpPr>
            <a:spLocks noGrp="1"/>
          </p:cNvSpPr>
          <p:nvPr>
            <p:ph type="title"/>
          </p:nvPr>
        </p:nvSpPr>
        <p:spPr>
          <a:xfrm>
            <a:off x="451588" y="7925"/>
            <a:ext cx="6886761" cy="903383"/>
          </a:xfrm>
        </p:spPr>
        <p:txBody>
          <a:bodyPr>
            <a:normAutofit/>
          </a:bodyPr>
          <a:lstStyle/>
          <a:p>
            <a:r>
              <a:rPr lang="fr-FR" b="0" dirty="0"/>
              <a:t>COVID-19 - Population cible: patients hospitalisés souffrant d'insuffisance respiratoire, sans intubation</a:t>
            </a:r>
            <a:endParaRPr lang="en-US" b="0" dirty="0"/>
          </a:p>
        </p:txBody>
      </p:sp>
      <p:sp>
        <p:nvSpPr>
          <p:cNvPr id="4" name="Content Placeholder 3">
            <a:extLst>
              <a:ext uri="{FF2B5EF4-FFF2-40B4-BE49-F238E27FC236}">
                <a16:creationId xmlns:a16="http://schemas.microsoft.com/office/drawing/2014/main" id="{B17A97DE-CEB9-4EAC-80E8-B46D501A2ACF}"/>
              </a:ext>
            </a:extLst>
          </p:cNvPr>
          <p:cNvSpPr>
            <a:spLocks noGrp="1"/>
          </p:cNvSpPr>
          <p:nvPr>
            <p:ph sz="quarter" idx="13"/>
          </p:nvPr>
        </p:nvSpPr>
        <p:spPr>
          <a:xfrm>
            <a:off x="601123" y="1142999"/>
            <a:ext cx="4269686" cy="4630083"/>
          </a:xfrm>
        </p:spPr>
        <p:txBody>
          <a:bodyPr/>
          <a:lstStyle/>
          <a:p>
            <a:r>
              <a:rPr lang="fr-FR" sz="1800" b="1" dirty="0"/>
              <a:t>Patients âgés de plus de 45 ans </a:t>
            </a:r>
            <a:r>
              <a:rPr lang="fr-FR" sz="1800" dirty="0"/>
              <a:t>avec une contamination avérée de COVID-19, symptômes respiratoires :</a:t>
            </a:r>
          </a:p>
          <a:p>
            <a:pPr lvl="1"/>
            <a:r>
              <a:rPr lang="fr-FR" dirty="0"/>
              <a:t>Avec des preuves de décompensation respiratoire ≤4 jours avant le début des prises de médicament de l’étude, répondant à l'une des conditions suivantes :</a:t>
            </a:r>
          </a:p>
          <a:p>
            <a:pPr lvl="2"/>
            <a:r>
              <a:rPr lang="fr-FR" dirty="0"/>
              <a:t>Tachypnée : ≥25 respirations par minute</a:t>
            </a:r>
          </a:p>
          <a:p>
            <a:pPr lvl="2"/>
            <a:r>
              <a:rPr lang="fr-FR" dirty="0"/>
              <a:t>Saturation en oxygène des artères </a:t>
            </a:r>
            <a:r>
              <a:rPr lang="en-US" dirty="0"/>
              <a:t>≤92%</a:t>
            </a:r>
            <a:endParaRPr lang="fr-FR" dirty="0"/>
          </a:p>
          <a:p>
            <a:pPr marL="228600" lvl="1">
              <a:spcBef>
                <a:spcPts val="1000"/>
              </a:spcBef>
            </a:pPr>
            <a:r>
              <a:rPr lang="en-US" sz="1600" dirty="0" err="1"/>
              <a:t>Médicaments</a:t>
            </a:r>
            <a:r>
              <a:rPr lang="en-US" sz="1600" dirty="0"/>
              <a:t> </a:t>
            </a:r>
            <a:r>
              <a:rPr lang="en-US" sz="1600" dirty="0" err="1"/>
              <a:t>autorisés</a:t>
            </a:r>
            <a:r>
              <a:rPr lang="en-US" sz="1600" dirty="0"/>
              <a:t>: </a:t>
            </a:r>
            <a:r>
              <a:rPr lang="fr-FR" sz="1600" dirty="0"/>
              <a:t> agents antipaludiques, antibactériens et antiviraux, agents anti-inflammatoires et inhibiteurs de l’ECA / ARB</a:t>
            </a:r>
          </a:p>
          <a:p>
            <a:pPr marL="228600" lvl="1">
              <a:spcBef>
                <a:spcPts val="1000"/>
              </a:spcBef>
            </a:pPr>
            <a:endParaRPr lang="en-US" sz="1600" dirty="0"/>
          </a:p>
        </p:txBody>
      </p:sp>
      <p:sp>
        <p:nvSpPr>
          <p:cNvPr id="5" name="Slide Number Placeholder 4">
            <a:extLst>
              <a:ext uri="{FF2B5EF4-FFF2-40B4-BE49-F238E27FC236}">
                <a16:creationId xmlns:a16="http://schemas.microsoft.com/office/drawing/2014/main" id="{12B3470B-8F50-4C74-B42B-416A495821FC}"/>
              </a:ext>
            </a:extLst>
          </p:cNvPr>
          <p:cNvSpPr>
            <a:spLocks noGrp="1"/>
          </p:cNvSpPr>
          <p:nvPr>
            <p:ph type="sldNum" sz="quarter" idx="4"/>
          </p:nvPr>
        </p:nvSpPr>
        <p:spPr/>
        <p:txBody>
          <a:bodyPr/>
          <a:lstStyle/>
          <a:p>
            <a:fld id="{30090C8A-1B40-4CCF-A0FD-EFB1A21F8E3E}" type="slidenum">
              <a:rPr lang="fr-FR" smtClean="0"/>
              <a:pPr/>
              <a:t>16</a:t>
            </a:fld>
            <a:endParaRPr lang="fr-FR" dirty="0"/>
          </a:p>
        </p:txBody>
      </p:sp>
      <p:graphicFrame>
        <p:nvGraphicFramePr>
          <p:cNvPr id="6" name="Content Placeholder 7">
            <a:extLst>
              <a:ext uri="{FF2B5EF4-FFF2-40B4-BE49-F238E27FC236}">
                <a16:creationId xmlns:a16="http://schemas.microsoft.com/office/drawing/2014/main" id="{1222EE01-29EB-4075-B9D3-EF0BC7D6789C}"/>
              </a:ext>
            </a:extLst>
          </p:cNvPr>
          <p:cNvGraphicFramePr>
            <a:graphicFrameLocks/>
          </p:cNvGraphicFramePr>
          <p:nvPr/>
        </p:nvGraphicFramePr>
        <p:xfrm>
          <a:off x="4857750" y="2413789"/>
          <a:ext cx="3657600" cy="34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578DF6B-7E26-4A0A-85C1-B889664EBADE}"/>
              </a:ext>
            </a:extLst>
          </p:cNvPr>
          <p:cNvSpPr/>
          <p:nvPr/>
        </p:nvSpPr>
        <p:spPr>
          <a:xfrm>
            <a:off x="5394285" y="6004603"/>
            <a:ext cx="2584530" cy="547307"/>
          </a:xfrm>
          <a:prstGeom prst="rect">
            <a:avLst/>
          </a:prstGeom>
          <a:solidFill>
            <a:srgbClr val="6F7FBD"/>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b="1" dirty="0"/>
              <a:t>Cas bénins : infection sans ou avec des signes bénins de pneumonie</a:t>
            </a:r>
          </a:p>
        </p:txBody>
      </p:sp>
      <p:sp>
        <p:nvSpPr>
          <p:cNvPr id="8" name="Rectangle 7">
            <a:extLst>
              <a:ext uri="{FF2B5EF4-FFF2-40B4-BE49-F238E27FC236}">
                <a16:creationId xmlns:a16="http://schemas.microsoft.com/office/drawing/2014/main" id="{DB63D214-E5EB-4287-A391-87369CDB2A0C}"/>
              </a:ext>
            </a:extLst>
          </p:cNvPr>
          <p:cNvSpPr/>
          <p:nvPr/>
        </p:nvSpPr>
        <p:spPr>
          <a:xfrm>
            <a:off x="6840298" y="1582722"/>
            <a:ext cx="1675051" cy="820467"/>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b="1" dirty="0"/>
              <a:t>Cas critiques : nécessitant une ventilation mécanique</a:t>
            </a:r>
            <a:endParaRPr lang="en-US" b="1" dirty="0"/>
          </a:p>
        </p:txBody>
      </p:sp>
      <p:sp>
        <p:nvSpPr>
          <p:cNvPr id="9" name="Rectangle 8">
            <a:extLst>
              <a:ext uri="{FF2B5EF4-FFF2-40B4-BE49-F238E27FC236}">
                <a16:creationId xmlns:a16="http://schemas.microsoft.com/office/drawing/2014/main" id="{33DC17CB-F9B1-4D5C-B459-0C0C9E1ADA5C}"/>
              </a:ext>
            </a:extLst>
          </p:cNvPr>
          <p:cNvSpPr/>
          <p:nvPr/>
        </p:nvSpPr>
        <p:spPr>
          <a:xfrm>
            <a:off x="5047810" y="1538485"/>
            <a:ext cx="1645920" cy="875304"/>
          </a:xfrm>
          <a:prstGeom prst="rect">
            <a:avLst/>
          </a:prstGeom>
          <a:solidFill>
            <a:srgbClr val="3D9973"/>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b="1" dirty="0"/>
              <a:t>Cas graves : signes de décompensation respiratoire, ne nécessitant pas de ventilation</a:t>
            </a:r>
            <a:endParaRPr lang="en-US" b="1" dirty="0"/>
          </a:p>
        </p:txBody>
      </p:sp>
      <p:cxnSp>
        <p:nvCxnSpPr>
          <p:cNvPr id="10" name="Connector: Elbow 9">
            <a:extLst>
              <a:ext uri="{FF2B5EF4-FFF2-40B4-BE49-F238E27FC236}">
                <a16:creationId xmlns:a16="http://schemas.microsoft.com/office/drawing/2014/main" id="{0146678F-A3C2-4A81-B022-9845E2C7525B}"/>
              </a:ext>
            </a:extLst>
          </p:cNvPr>
          <p:cNvCxnSpPr>
            <a:cxnSpLocks/>
            <a:endCxn id="9" idx="2"/>
          </p:cNvCxnSpPr>
          <p:nvPr/>
        </p:nvCxnSpPr>
        <p:spPr>
          <a:xfrm rot="16200000" flipV="1">
            <a:off x="5504282" y="2780277"/>
            <a:ext cx="732980" cy="4"/>
          </a:xfrm>
          <a:prstGeom prst="bentConnector3">
            <a:avLst>
              <a:gd name="adj1" fmla="val 50000"/>
            </a:avLst>
          </a:prstGeom>
          <a:ln w="28575">
            <a:solidFill>
              <a:srgbClr val="3D9973"/>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D6753AD-BD23-4D43-8439-40B01ED851AE}"/>
              </a:ext>
            </a:extLst>
          </p:cNvPr>
          <p:cNvCxnSpPr>
            <a:cxnSpLocks/>
          </p:cNvCxnSpPr>
          <p:nvPr/>
        </p:nvCxnSpPr>
        <p:spPr>
          <a:xfrm rot="5400000" flipH="1" flipV="1">
            <a:off x="6584057" y="2178534"/>
            <a:ext cx="1234982" cy="1163674"/>
          </a:xfrm>
          <a:prstGeom prst="bentConnector3">
            <a:avLst>
              <a:gd name="adj1" fmla="val 50000"/>
            </a:avLst>
          </a:prstGeom>
          <a:ln w="28575">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DE23BEE8-C4FB-4410-98E7-5CFE58369FD7}"/>
              </a:ext>
            </a:extLst>
          </p:cNvPr>
          <p:cNvCxnSpPr>
            <a:cxnSpLocks/>
          </p:cNvCxnSpPr>
          <p:nvPr/>
        </p:nvCxnSpPr>
        <p:spPr>
          <a:xfrm rot="16200000" flipV="1">
            <a:off x="5979678" y="5629872"/>
            <a:ext cx="731520" cy="15432"/>
          </a:xfrm>
          <a:prstGeom prst="bentConnector3">
            <a:avLst>
              <a:gd name="adj1" fmla="val 50000"/>
            </a:avLst>
          </a:prstGeom>
          <a:ln w="28575">
            <a:solidFill>
              <a:srgbClr val="6F7FBD"/>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6A13C4-4E44-4A05-9E4A-7A919A08A6CE}"/>
              </a:ext>
            </a:extLst>
          </p:cNvPr>
          <p:cNvGrpSpPr/>
          <p:nvPr/>
        </p:nvGrpSpPr>
        <p:grpSpPr>
          <a:xfrm>
            <a:off x="5047810" y="1182218"/>
            <a:ext cx="3219890" cy="4521002"/>
            <a:chOff x="5047810" y="1043318"/>
            <a:chExt cx="3219890" cy="4521002"/>
          </a:xfrm>
        </p:grpSpPr>
        <p:sp>
          <p:nvSpPr>
            <p:cNvPr id="14" name="Partial Circle 13">
              <a:extLst>
                <a:ext uri="{FF2B5EF4-FFF2-40B4-BE49-F238E27FC236}">
                  <a16:creationId xmlns:a16="http://schemas.microsoft.com/office/drawing/2014/main" id="{C1F78003-1F24-4642-AD24-47A9D414B93C}"/>
                </a:ext>
              </a:extLst>
            </p:cNvPr>
            <p:cNvSpPr/>
            <p:nvPr/>
          </p:nvSpPr>
          <p:spPr>
            <a:xfrm>
              <a:off x="5118459" y="2418784"/>
              <a:ext cx="3149241" cy="3145536"/>
            </a:xfrm>
            <a:prstGeom prst="pie">
              <a:avLst>
                <a:gd name="adj1" fmla="val 12082123"/>
                <a:gd name="adj2" fmla="val 15108016"/>
              </a:avLst>
            </a:prstGeom>
            <a:noFill/>
            <a:ln w="57150">
              <a:solidFill>
                <a:srgbClr val="FAB10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45D18428-7F4D-4CFF-AC3F-F4316C47988F}"/>
                </a:ext>
              </a:extLst>
            </p:cNvPr>
            <p:cNvSpPr txBox="1"/>
            <p:nvPr/>
          </p:nvSpPr>
          <p:spPr>
            <a:xfrm>
              <a:off x="5047810" y="1104222"/>
              <a:ext cx="1645920" cy="276999"/>
            </a:xfrm>
            <a:prstGeom prst="rect">
              <a:avLst/>
            </a:prstGeom>
            <a:solidFill>
              <a:srgbClr val="FAB109"/>
            </a:solidFill>
            <a:ln w="57150">
              <a:solidFill>
                <a:srgbClr val="FAB109"/>
              </a:solidFill>
            </a:ln>
          </p:spPr>
          <p:txBody>
            <a:bodyPr wrap="square" rtlCol="0">
              <a:spAutoFit/>
            </a:bodyPr>
            <a:lstStyle/>
            <a:p>
              <a:pPr algn="ctr"/>
              <a:r>
                <a:rPr lang="en-US" sz="1200" b="1" dirty="0">
                  <a:solidFill>
                    <a:schemeClr val="bg1"/>
                  </a:solidFill>
                </a:rPr>
                <a:t>Population </a:t>
              </a:r>
              <a:r>
                <a:rPr lang="en-US" sz="1200" b="1" dirty="0" err="1">
                  <a:solidFill>
                    <a:schemeClr val="bg1"/>
                  </a:solidFill>
                </a:rPr>
                <a:t>cible</a:t>
              </a:r>
              <a:endParaRPr lang="en-US" sz="1200" b="1" dirty="0">
                <a:solidFill>
                  <a:schemeClr val="bg1"/>
                </a:solidFill>
              </a:endParaRPr>
            </a:p>
          </p:txBody>
        </p:sp>
        <p:sp>
          <p:nvSpPr>
            <p:cNvPr id="16" name="Rectangle 15">
              <a:extLst>
                <a:ext uri="{FF2B5EF4-FFF2-40B4-BE49-F238E27FC236}">
                  <a16:creationId xmlns:a16="http://schemas.microsoft.com/office/drawing/2014/main" id="{97CFBD8C-A321-49C4-92C3-21B7D32B1A18}"/>
                </a:ext>
              </a:extLst>
            </p:cNvPr>
            <p:cNvSpPr/>
            <p:nvPr/>
          </p:nvSpPr>
          <p:spPr>
            <a:xfrm>
              <a:off x="5047810" y="1043318"/>
              <a:ext cx="1645860" cy="1231570"/>
            </a:xfrm>
            <a:prstGeom prst="rect">
              <a:avLst/>
            </a:prstGeom>
            <a:noFill/>
            <a:ln w="57150">
              <a:solidFill>
                <a:srgbClr val="FAB109"/>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b="1" dirty="0"/>
            </a:p>
          </p:txBody>
        </p:sp>
        <p:cxnSp>
          <p:nvCxnSpPr>
            <p:cNvPr id="17" name="Connector: Elbow 46">
              <a:extLst>
                <a:ext uri="{FF2B5EF4-FFF2-40B4-BE49-F238E27FC236}">
                  <a16:creationId xmlns:a16="http://schemas.microsoft.com/office/drawing/2014/main" id="{7728F4F7-A8CB-4DA6-BD7F-4250E1539BCE}"/>
                </a:ext>
              </a:extLst>
            </p:cNvPr>
            <p:cNvCxnSpPr>
              <a:cxnSpLocks/>
              <a:endCxn id="16" idx="2"/>
            </p:cNvCxnSpPr>
            <p:nvPr/>
          </p:nvCxnSpPr>
          <p:spPr>
            <a:xfrm flipV="1">
              <a:off x="5867400" y="2274888"/>
              <a:ext cx="3340" cy="372208"/>
            </a:xfrm>
            <a:prstGeom prst="straightConnector1">
              <a:avLst/>
            </a:prstGeom>
            <a:ln w="57150">
              <a:solidFill>
                <a:srgbClr val="FAB109"/>
              </a:solidFill>
            </a:ln>
          </p:spPr>
          <p:style>
            <a:lnRef idx="1">
              <a:schemeClr val="accent1"/>
            </a:lnRef>
            <a:fillRef idx="0">
              <a:schemeClr val="accent1"/>
            </a:fillRef>
            <a:effectRef idx="0">
              <a:schemeClr val="accent1"/>
            </a:effectRef>
            <a:fontRef idx="minor">
              <a:schemeClr val="tx1"/>
            </a:fontRef>
          </p:style>
        </p:cxnSp>
      </p:grpSp>
      <p:sp>
        <p:nvSpPr>
          <p:cNvPr id="18" name="ZoneTexte 3">
            <a:extLst>
              <a:ext uri="{FF2B5EF4-FFF2-40B4-BE49-F238E27FC236}">
                <a16:creationId xmlns:a16="http://schemas.microsoft.com/office/drawing/2014/main" id="{141E8CCA-9509-4097-87D2-F3B7597935D2}"/>
              </a:ext>
            </a:extLst>
          </p:cNvPr>
          <p:cNvSpPr txBox="1"/>
          <p:nvPr/>
        </p:nvSpPr>
        <p:spPr>
          <a:xfrm>
            <a:off x="7557465" y="5578506"/>
            <a:ext cx="1367682" cy="415498"/>
          </a:xfrm>
          <a:prstGeom prst="rect">
            <a:avLst/>
          </a:prstGeom>
          <a:noFill/>
        </p:spPr>
        <p:txBody>
          <a:bodyPr wrap="none" rtlCol="0">
            <a:spAutoFit/>
          </a:bodyPr>
          <a:lstStyle/>
          <a:p>
            <a:r>
              <a:rPr lang="en-US" sz="1050" dirty="0" err="1"/>
              <a:t>Adapté</a:t>
            </a:r>
            <a:r>
              <a:rPr lang="en-US" sz="1050" dirty="0"/>
              <a:t> de Wu et al.</a:t>
            </a:r>
          </a:p>
          <a:p>
            <a:r>
              <a:rPr lang="en-US" sz="1050" dirty="0"/>
              <a:t>JAMA, 2020</a:t>
            </a:r>
          </a:p>
        </p:txBody>
      </p:sp>
      <p:pic>
        <p:nvPicPr>
          <p:cNvPr id="19" name="Image 5">
            <a:extLst>
              <a:ext uri="{FF2B5EF4-FFF2-40B4-BE49-F238E27FC236}">
                <a16:creationId xmlns:a16="http://schemas.microsoft.com/office/drawing/2014/main" id="{86AFBC47-EDB2-4DC9-8E9A-637219446FE3}"/>
              </a:ext>
            </a:extLst>
          </p:cNvPr>
          <p:cNvPicPr>
            <a:picLocks noChangeAspect="1"/>
          </p:cNvPicPr>
          <p:nvPr/>
        </p:nvPicPr>
        <p:blipFill>
          <a:blip r:embed="rId3"/>
          <a:stretch>
            <a:fillRect/>
          </a:stretch>
        </p:blipFill>
        <p:spPr>
          <a:xfrm>
            <a:off x="7703908" y="230179"/>
            <a:ext cx="1272227" cy="458876"/>
          </a:xfrm>
          <a:prstGeom prst="rect">
            <a:avLst/>
          </a:prstGeom>
        </p:spPr>
      </p:pic>
    </p:spTree>
    <p:extLst>
      <p:ext uri="{BB962C8B-B14F-4D97-AF65-F5344CB8AC3E}">
        <p14:creationId xmlns:p14="http://schemas.microsoft.com/office/powerpoint/2010/main" val="29637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EE960E8-343D-4E3B-89BF-2D50AF085846}"/>
              </a:ext>
            </a:extLst>
          </p:cNvPr>
          <p:cNvSpPr>
            <a:spLocks noGrp="1"/>
          </p:cNvSpPr>
          <p:nvPr>
            <p:ph sz="quarter" idx="13"/>
          </p:nvPr>
        </p:nvSpPr>
        <p:spPr>
          <a:xfrm>
            <a:off x="440623" y="1474517"/>
            <a:ext cx="1909607" cy="3398657"/>
          </a:xfrm>
          <a:ln w="38100">
            <a:solidFill>
              <a:schemeClr val="tx1"/>
            </a:solidFill>
          </a:ln>
        </p:spPr>
        <p:txBody>
          <a:bodyPr anchor="ctr">
            <a:normAutofit fontScale="92500"/>
          </a:bodyPr>
          <a:lstStyle/>
          <a:p>
            <a:r>
              <a:rPr lang="en-US" dirty="0"/>
              <a:t>Etude de phase 2/3</a:t>
            </a:r>
          </a:p>
          <a:p>
            <a:r>
              <a:rPr lang="en-US" dirty="0" err="1"/>
              <a:t>Internationale</a:t>
            </a:r>
            <a:r>
              <a:rPr lang="en-US" dirty="0"/>
              <a:t>, multi-</a:t>
            </a:r>
            <a:r>
              <a:rPr lang="en-US" dirty="0" err="1"/>
              <a:t>centrique</a:t>
            </a:r>
            <a:endParaRPr lang="en-US" dirty="0"/>
          </a:p>
          <a:p>
            <a:r>
              <a:rPr lang="en-US" dirty="0"/>
              <a:t>Double-</a:t>
            </a:r>
            <a:r>
              <a:rPr lang="en-US" dirty="0" err="1"/>
              <a:t>aveugle</a:t>
            </a:r>
            <a:r>
              <a:rPr lang="en-US" dirty="0"/>
              <a:t>, </a:t>
            </a:r>
            <a:r>
              <a:rPr lang="en-US" dirty="0" err="1"/>
              <a:t>contre</a:t>
            </a:r>
            <a:r>
              <a:rPr lang="en-US" dirty="0"/>
              <a:t> placebo</a:t>
            </a:r>
          </a:p>
          <a:p>
            <a:r>
              <a:rPr lang="en-US" dirty="0"/>
              <a:t>Groupe </a:t>
            </a:r>
            <a:r>
              <a:rPr lang="en-US" dirty="0" err="1"/>
              <a:t>séquentiel</a:t>
            </a:r>
            <a:r>
              <a:rPr lang="en-US" dirty="0"/>
              <a:t> (2 parties), design </a:t>
            </a:r>
            <a:r>
              <a:rPr lang="en-US" dirty="0" err="1"/>
              <a:t>adaptatif</a:t>
            </a:r>
            <a:endParaRPr lang="en-US" dirty="0"/>
          </a:p>
          <a:p>
            <a:r>
              <a:rPr lang="en-US" dirty="0" err="1"/>
              <a:t>Sarconeos</a:t>
            </a:r>
            <a:r>
              <a:rPr lang="en-US" dirty="0"/>
              <a:t> (BIO101) 350mg BID vs. placebo</a:t>
            </a:r>
          </a:p>
        </p:txBody>
      </p:sp>
      <p:sp>
        <p:nvSpPr>
          <p:cNvPr id="5" name="Slide Number Placeholder 4">
            <a:extLst>
              <a:ext uri="{FF2B5EF4-FFF2-40B4-BE49-F238E27FC236}">
                <a16:creationId xmlns:a16="http://schemas.microsoft.com/office/drawing/2014/main" id="{2919297B-F4D2-4D96-8B79-AF675F185F24}"/>
              </a:ext>
            </a:extLst>
          </p:cNvPr>
          <p:cNvSpPr>
            <a:spLocks noGrp="1"/>
          </p:cNvSpPr>
          <p:nvPr>
            <p:ph type="sldNum" sz="quarter" idx="4"/>
          </p:nvPr>
        </p:nvSpPr>
        <p:spPr/>
        <p:txBody>
          <a:bodyPr/>
          <a:lstStyle/>
          <a:p>
            <a:fld id="{30090C8A-1B40-4CCF-A0FD-EFB1A21F8E3E}" type="slidenum">
              <a:rPr lang="fr-FR" smtClean="0"/>
              <a:pPr/>
              <a:t>17</a:t>
            </a:fld>
            <a:endParaRPr lang="fr-FR" dirty="0"/>
          </a:p>
        </p:txBody>
      </p:sp>
      <p:sp>
        <p:nvSpPr>
          <p:cNvPr id="10" name="Title 5">
            <a:extLst>
              <a:ext uri="{FF2B5EF4-FFF2-40B4-BE49-F238E27FC236}">
                <a16:creationId xmlns:a16="http://schemas.microsoft.com/office/drawing/2014/main" id="{505634E9-F17E-4058-86A5-B4FF30819EFC}"/>
              </a:ext>
            </a:extLst>
          </p:cNvPr>
          <p:cNvSpPr>
            <a:spLocks noGrp="1"/>
          </p:cNvSpPr>
          <p:nvPr>
            <p:ph type="title"/>
          </p:nvPr>
        </p:nvSpPr>
        <p:spPr>
          <a:xfrm>
            <a:off x="531402" y="0"/>
            <a:ext cx="6730789" cy="956234"/>
          </a:xfrm>
        </p:spPr>
        <p:txBody>
          <a:bodyPr>
            <a:noAutofit/>
          </a:bodyPr>
          <a:lstStyle/>
          <a:p>
            <a:br>
              <a:rPr lang="en-US" b="0" dirty="0"/>
            </a:br>
            <a:r>
              <a:rPr lang="fr-FR" b="0" dirty="0"/>
              <a:t>COVA : </a:t>
            </a:r>
            <a:r>
              <a:rPr lang="fr-FR" b="0" dirty="0" err="1"/>
              <a:t>Sarconeos</a:t>
            </a:r>
            <a:r>
              <a:rPr lang="fr-FR" b="0" dirty="0"/>
              <a:t> (BI0101) pour prévenir la détérioration respiratoire liée à la COVID-19</a:t>
            </a:r>
            <a:endParaRPr lang="en-US" b="0" dirty="0"/>
          </a:p>
        </p:txBody>
      </p:sp>
      <p:graphicFrame>
        <p:nvGraphicFramePr>
          <p:cNvPr id="3" name="Table 2">
            <a:extLst>
              <a:ext uri="{FF2B5EF4-FFF2-40B4-BE49-F238E27FC236}">
                <a16:creationId xmlns:a16="http://schemas.microsoft.com/office/drawing/2014/main" id="{B7187145-5A1B-439F-9BA8-FF33A6B72E87}"/>
              </a:ext>
            </a:extLst>
          </p:cNvPr>
          <p:cNvGraphicFramePr>
            <a:graphicFrameLocks noGrp="1"/>
          </p:cNvGraphicFramePr>
          <p:nvPr>
            <p:extLst>
              <p:ext uri="{D42A27DB-BD31-4B8C-83A1-F6EECF244321}">
                <p14:modId xmlns:p14="http://schemas.microsoft.com/office/powerpoint/2010/main" val="1451619364"/>
              </p:ext>
            </p:extLst>
          </p:nvPr>
        </p:nvGraphicFramePr>
        <p:xfrm>
          <a:off x="2375066" y="1474517"/>
          <a:ext cx="6412672" cy="3398656"/>
        </p:xfrm>
        <a:graphic>
          <a:graphicData uri="http://schemas.openxmlformats.org/drawingml/2006/table">
            <a:tbl>
              <a:tblPr firstRow="1" firstCol="1" bandRow="1"/>
              <a:tblGrid>
                <a:gridCol w="546264">
                  <a:extLst>
                    <a:ext uri="{9D8B030D-6E8A-4147-A177-3AD203B41FA5}">
                      <a16:colId xmlns:a16="http://schemas.microsoft.com/office/drawing/2014/main" val="1577531619"/>
                    </a:ext>
                  </a:extLst>
                </a:gridCol>
                <a:gridCol w="1869665">
                  <a:extLst>
                    <a:ext uri="{9D8B030D-6E8A-4147-A177-3AD203B41FA5}">
                      <a16:colId xmlns:a16="http://schemas.microsoft.com/office/drawing/2014/main" val="489367812"/>
                    </a:ext>
                  </a:extLst>
                </a:gridCol>
                <a:gridCol w="2198970">
                  <a:extLst>
                    <a:ext uri="{9D8B030D-6E8A-4147-A177-3AD203B41FA5}">
                      <a16:colId xmlns:a16="http://schemas.microsoft.com/office/drawing/2014/main" val="1327754040"/>
                    </a:ext>
                  </a:extLst>
                </a:gridCol>
                <a:gridCol w="1797773">
                  <a:extLst>
                    <a:ext uri="{9D8B030D-6E8A-4147-A177-3AD203B41FA5}">
                      <a16:colId xmlns:a16="http://schemas.microsoft.com/office/drawing/2014/main" val="3581738772"/>
                    </a:ext>
                  </a:extLst>
                </a:gridCol>
              </a:tblGrid>
              <a:tr h="238808">
                <a:tc>
                  <a:txBody>
                    <a:bodyPr/>
                    <a:lstStyle/>
                    <a:p>
                      <a:pPr marL="0" marR="0" algn="ctr">
                        <a:lnSpc>
                          <a:spcPct val="100000"/>
                        </a:lnSpc>
                        <a:spcBef>
                          <a:spcPts val="300"/>
                        </a:spcBef>
                        <a:spcAft>
                          <a:spcPts val="300"/>
                        </a:spcAft>
                      </a:pPr>
                      <a:r>
                        <a:rPr lang="en-US" sz="1200" b="1" kern="1200" dirty="0" err="1">
                          <a:effectLst/>
                          <a:latin typeface="HurmeGeometricSans4 Regular"/>
                          <a:ea typeface="Times New Roman" panose="02020603050405020304" pitchFamily="18" charset="0"/>
                        </a:rPr>
                        <a:t>Partie</a:t>
                      </a:r>
                      <a:endParaRPr lang="en-US" sz="1200" kern="1200" dirty="0">
                        <a:effectLst/>
                        <a:latin typeface="HurmeGeometricSans4 Regular"/>
                        <a:ea typeface="Times New Roman" panose="02020603050405020304" pitchFamily="18" charset="0"/>
                      </a:endParaRPr>
                    </a:p>
                  </a:txBody>
                  <a:tcPr marL="62733" marR="6273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b="1" kern="1200" dirty="0" err="1">
                          <a:effectLst/>
                          <a:latin typeface="HurmeGeometricSans4 Regular"/>
                          <a:ea typeface="Times New Roman" panose="02020603050405020304" pitchFamily="18" charset="0"/>
                        </a:rPr>
                        <a:t>Objectifs</a:t>
                      </a:r>
                      <a:endParaRPr lang="en-US" sz="1200" kern="1200" dirty="0">
                        <a:effectLs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b="1" kern="1200" dirty="0">
                          <a:effectLst/>
                          <a:latin typeface="HurmeGeometricSans4 Regular"/>
                          <a:ea typeface="Times New Roman" panose="02020603050405020304" pitchFamily="18" charset="0"/>
                        </a:rPr>
                        <a:t>Analyses du DMC</a:t>
                      </a:r>
                    </a:p>
                  </a:txBody>
                  <a:tcPr marL="62733" marR="62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b="1" kern="1200" dirty="0" err="1">
                          <a:effectLst/>
                          <a:latin typeface="HurmeGeometricSans4 Regular"/>
                          <a:ea typeface="Times New Roman" panose="02020603050405020304" pitchFamily="18" charset="0"/>
                        </a:rPr>
                        <a:t>Nombre</a:t>
                      </a:r>
                      <a:r>
                        <a:rPr lang="en-US" sz="1200" b="1" kern="1200" dirty="0">
                          <a:effectLst/>
                          <a:latin typeface="HurmeGeometricSans4 Regular"/>
                          <a:ea typeface="Times New Roman" panose="02020603050405020304" pitchFamily="18" charset="0"/>
                        </a:rPr>
                        <a:t> de participants</a:t>
                      </a:r>
                      <a:endParaRPr lang="en-US" sz="1200" kern="1200" dirty="0">
                        <a:effectLs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803312"/>
                  </a:ext>
                </a:extLst>
              </a:tr>
              <a:tr h="1200427">
                <a:tc>
                  <a:txBody>
                    <a:bodyPr/>
                    <a:lstStyle/>
                    <a:p>
                      <a:pPr marL="0" marR="0" algn="ctr">
                        <a:lnSpc>
                          <a:spcPct val="100000"/>
                        </a:lnSpc>
                        <a:spcBef>
                          <a:spcPts val="300"/>
                        </a:spcBef>
                        <a:spcAft>
                          <a:spcPts val="300"/>
                        </a:spcAft>
                      </a:pPr>
                      <a:r>
                        <a:rPr lang="en-US" sz="1200" kern="1200">
                          <a:effectLst/>
                          <a:latin typeface="HurmeGeometricSans4 Regular"/>
                          <a:ea typeface="Times New Roman" panose="02020603050405020304" pitchFamily="18" charset="0"/>
                        </a:rPr>
                        <a:t>1</a:t>
                      </a:r>
                    </a:p>
                  </a:txBody>
                  <a:tcPr marL="62733" marR="6273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0000"/>
                        </a:lnSpc>
                        <a:spcBef>
                          <a:spcPts val="300"/>
                        </a:spcBef>
                        <a:spcAft>
                          <a:spcPts val="300"/>
                        </a:spcAft>
                        <a:buFont typeface="+mj-lt"/>
                        <a:buAutoNum type="arabicPeriod"/>
                      </a:pPr>
                      <a:r>
                        <a:rPr lang="fr-FR" sz="1200" kern="1200" dirty="0">
                          <a:effectLst/>
                          <a:latin typeface="HurmeGeometricSans4 Regular"/>
                          <a:ea typeface="Times New Roman" panose="02020603050405020304" pitchFamily="18" charset="0"/>
                        </a:rPr>
                        <a:t>Obtenir des données sur la sécurité et la </a:t>
                      </a:r>
                      <a:r>
                        <a:rPr lang="fr-FR" sz="1200" kern="1200" dirty="0" err="1">
                          <a:effectLst/>
                          <a:latin typeface="HurmeGeometricSans4 Regular"/>
                          <a:ea typeface="Times New Roman" panose="02020603050405020304" pitchFamily="18" charset="0"/>
                        </a:rPr>
                        <a:t>tolérabilité</a:t>
                      </a:r>
                      <a:r>
                        <a:rPr lang="fr-FR" sz="1200" kern="1200" dirty="0">
                          <a:effectLst/>
                          <a:latin typeface="HurmeGeometricSans4 Regular"/>
                          <a:ea typeface="Times New Roman" panose="02020603050405020304" pitchFamily="18" charset="0"/>
                        </a:rPr>
                        <a:t> de BIO101</a:t>
                      </a:r>
                    </a:p>
                    <a:p>
                      <a:pPr marL="342900" marR="0" lvl="0" indent="-342900" algn="just">
                        <a:lnSpc>
                          <a:spcPct val="100000"/>
                        </a:lnSpc>
                        <a:spcBef>
                          <a:spcPts val="300"/>
                        </a:spcBef>
                        <a:spcAft>
                          <a:spcPts val="300"/>
                        </a:spcAft>
                        <a:buFont typeface="+mj-lt"/>
                        <a:buAutoNum type="arabicPeriod"/>
                      </a:pPr>
                      <a:r>
                        <a:rPr lang="fr-FR" sz="1200" kern="1200" dirty="0">
                          <a:effectLst/>
                          <a:latin typeface="HurmeGeometricSans4 Regular"/>
                          <a:ea typeface="Times New Roman" panose="02020603050405020304" pitchFamily="18" charset="0"/>
                        </a:rPr>
                        <a:t>Obtenir une indication de l'activité de BIO101</a:t>
                      </a:r>
                    </a:p>
                  </a:txBody>
                  <a:tcPr marL="62733" marR="62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29" marR="56515" lvl="1" indent="0">
                        <a:lnSpc>
                          <a:spcPct val="100000"/>
                        </a:lnSpc>
                        <a:spcBef>
                          <a:spcPts val="585"/>
                        </a:spcBef>
                        <a:buNone/>
                        <a:tabLst>
                          <a:tab pos="407034" algn="l"/>
                          <a:tab pos="407670" algn="l"/>
                        </a:tabLst>
                      </a:pPr>
                      <a:r>
                        <a:rPr lang="en-US" sz="1200" spc="-10" dirty="0">
                          <a:solidFill>
                            <a:srgbClr val="666666"/>
                          </a:solidFill>
                          <a:latin typeface="Calibri"/>
                          <a:ea typeface="+mn-ea"/>
                          <a:cs typeface="Calibri"/>
                        </a:rPr>
                        <a:t>IA1: 1ère </a:t>
                      </a:r>
                      <a:r>
                        <a:rPr lang="en-US" sz="1200" spc="-10" dirty="0" err="1">
                          <a:solidFill>
                            <a:srgbClr val="666666"/>
                          </a:solidFill>
                          <a:latin typeface="Calibri"/>
                          <a:ea typeface="+mn-ea"/>
                          <a:cs typeface="Calibri"/>
                        </a:rPr>
                        <a:t>analyse</a:t>
                      </a:r>
                      <a:r>
                        <a:rPr lang="en-US" sz="1200" spc="-10" dirty="0">
                          <a:solidFill>
                            <a:srgbClr val="666666"/>
                          </a:solidFill>
                          <a:latin typeface="Calibri"/>
                          <a:ea typeface="+mn-ea"/>
                          <a:cs typeface="Calibri"/>
                        </a:rPr>
                        <a:t>  </a:t>
                      </a:r>
                      <a:r>
                        <a:rPr lang="en-US" sz="1200" spc="-10" dirty="0" err="1">
                          <a:solidFill>
                            <a:srgbClr val="666666"/>
                          </a:solidFill>
                          <a:latin typeface="Calibri"/>
                          <a:ea typeface="+mn-ea"/>
                          <a:cs typeface="Calibri"/>
                        </a:rPr>
                        <a:t>intermédiaire</a:t>
                      </a:r>
                      <a:endParaRPr lang="en-US" sz="1200" spc="-10" dirty="0">
                        <a:solidFill>
                          <a:srgbClr val="666666"/>
                        </a:solidFill>
                        <a:latin typeface="Calibri"/>
                        <a:ea typeface="+mn-ea"/>
                        <a:cs typeface="Calibri"/>
                      </a:endParaRPr>
                    </a:p>
                    <a:p>
                      <a:pPr marL="62229" marR="56515" lvl="1" indent="0">
                        <a:lnSpc>
                          <a:spcPct val="100000"/>
                        </a:lnSpc>
                        <a:spcBef>
                          <a:spcPts val="585"/>
                        </a:spcBef>
                        <a:buNone/>
                        <a:tabLst>
                          <a:tab pos="407034" algn="l"/>
                          <a:tab pos="407670" algn="l"/>
                        </a:tabLst>
                      </a:pPr>
                      <a:r>
                        <a:rPr lang="en-US" sz="1200" spc="-10" dirty="0" err="1">
                          <a:solidFill>
                            <a:srgbClr val="666666"/>
                          </a:solidFill>
                          <a:latin typeface="Calibri"/>
                          <a:ea typeface="+mn-ea"/>
                          <a:cs typeface="Calibri"/>
                        </a:rPr>
                        <a:t>Décision</a:t>
                      </a:r>
                      <a:r>
                        <a:rPr lang="en-US" sz="1200" spc="-10" dirty="0">
                          <a:solidFill>
                            <a:srgbClr val="666666"/>
                          </a:solidFill>
                          <a:latin typeface="Calibri"/>
                          <a:ea typeface="+mn-ea"/>
                          <a:cs typeface="Calibri"/>
                        </a:rPr>
                        <a:t>  pour </a:t>
                      </a:r>
                      <a:r>
                        <a:rPr lang="en-US" sz="1200" spc="-10" dirty="0" err="1">
                          <a:solidFill>
                            <a:srgbClr val="666666"/>
                          </a:solidFill>
                          <a:latin typeface="Calibri"/>
                          <a:ea typeface="+mn-ea"/>
                          <a:cs typeface="Calibri"/>
                        </a:rPr>
                        <a:t>démarrer</a:t>
                      </a:r>
                      <a:r>
                        <a:rPr lang="en-US" sz="1200" spc="-10" dirty="0">
                          <a:solidFill>
                            <a:srgbClr val="666666"/>
                          </a:solidFill>
                          <a:latin typeface="Calibri"/>
                          <a:ea typeface="+mn-ea"/>
                          <a:cs typeface="Calibri"/>
                        </a:rPr>
                        <a:t> le </a:t>
                      </a:r>
                      <a:r>
                        <a:rPr lang="en-US" sz="1200" spc="-10" dirty="0" err="1">
                          <a:solidFill>
                            <a:srgbClr val="666666"/>
                          </a:solidFill>
                          <a:latin typeface="Calibri"/>
                          <a:ea typeface="+mn-ea"/>
                          <a:cs typeface="Calibri"/>
                        </a:rPr>
                        <a:t>recrutement</a:t>
                      </a:r>
                      <a:r>
                        <a:rPr lang="en-US" sz="1200" spc="-10" dirty="0">
                          <a:solidFill>
                            <a:srgbClr val="666666"/>
                          </a:solidFill>
                          <a:latin typeface="Calibri"/>
                          <a:ea typeface="+mn-ea"/>
                          <a:cs typeface="Calibri"/>
                        </a:rPr>
                        <a:t> de la 2è </a:t>
                      </a:r>
                      <a:r>
                        <a:rPr lang="en-US" sz="1200" spc="-10" dirty="0" err="1">
                          <a:solidFill>
                            <a:srgbClr val="666666"/>
                          </a:solidFill>
                          <a:latin typeface="Calibri"/>
                          <a:ea typeface="+mn-ea"/>
                          <a:cs typeface="Calibri"/>
                        </a:rPr>
                        <a:t>partie</a:t>
                      </a:r>
                      <a:endParaRPr lang="en-US" sz="1200" spc="-10" dirty="0">
                        <a:solidFill>
                          <a:srgbClr val="666666"/>
                        </a:solidFill>
                        <a:latin typeface="Calibri"/>
                        <a:ea typeface="+mn-ea"/>
                        <a:cs typeface="Calibri"/>
                      </a:endParaRPr>
                    </a:p>
                    <a:p>
                      <a:pPr marL="62229" marR="56515" lvl="1" indent="0">
                        <a:lnSpc>
                          <a:spcPct val="100000"/>
                        </a:lnSpc>
                        <a:spcBef>
                          <a:spcPts val="585"/>
                        </a:spcBef>
                        <a:buNone/>
                        <a:tabLst>
                          <a:tab pos="407034" algn="l"/>
                          <a:tab pos="407670" algn="l"/>
                        </a:tabLst>
                      </a:pPr>
                      <a:r>
                        <a:rPr lang="en-US" sz="1200" spc="-10" dirty="0">
                          <a:solidFill>
                            <a:srgbClr val="666666"/>
                          </a:solidFill>
                          <a:latin typeface="Calibri"/>
                          <a:ea typeface="+mn-ea"/>
                          <a:cs typeface="Calibri"/>
                        </a:rPr>
                        <a:t>Début de </a:t>
                      </a:r>
                      <a:r>
                        <a:rPr lang="en-US" sz="1200" spc="-10" dirty="0" err="1">
                          <a:solidFill>
                            <a:srgbClr val="666666"/>
                          </a:solidFill>
                          <a:latin typeface="Calibri"/>
                          <a:ea typeface="+mn-ea"/>
                          <a:cs typeface="Calibri"/>
                        </a:rPr>
                        <a:t>preuve</a:t>
                      </a:r>
                      <a:r>
                        <a:rPr lang="en-US" sz="1200" spc="-10" dirty="0">
                          <a:solidFill>
                            <a:srgbClr val="666666"/>
                          </a:solidFill>
                          <a:latin typeface="Calibri"/>
                          <a:ea typeface="+mn-ea"/>
                          <a:cs typeface="Calibri"/>
                        </a:rPr>
                        <a:t> d’ </a:t>
                      </a:r>
                      <a:r>
                        <a:rPr lang="en-US" sz="1200" spc="-10" dirty="0" err="1">
                          <a:solidFill>
                            <a:srgbClr val="666666"/>
                          </a:solidFill>
                          <a:latin typeface="Calibri"/>
                          <a:ea typeface="+mn-ea"/>
                          <a:cs typeface="Calibri"/>
                        </a:rPr>
                        <a:t>efficacité</a:t>
                      </a:r>
                      <a:r>
                        <a:rPr lang="en-US" sz="1200" spc="-10" dirty="0">
                          <a:solidFill>
                            <a:srgbClr val="666666"/>
                          </a:solidFill>
                          <a:latin typeface="Calibri"/>
                          <a:ea typeface="+mn-ea"/>
                          <a:cs typeface="Calibri"/>
                        </a:rPr>
                        <a:t> de BIO101</a:t>
                      </a:r>
                    </a:p>
                  </a:txBody>
                  <a:tcPr marL="0" marR="0" marT="742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50 </a:t>
                      </a:r>
                    </a:p>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1:1 </a:t>
                      </a:r>
                      <a:r>
                        <a:rPr lang="en-US" sz="1200" kern="1200" dirty="0" err="1">
                          <a:effectLst/>
                          <a:latin typeface="HurmeGeometricSans4 Regular"/>
                          <a:ea typeface="Times New Roman" panose="02020603050405020304" pitchFamily="18" charset="0"/>
                        </a:rPr>
                        <a:t>randomisation</a:t>
                      </a:r>
                      <a:endParaRPr lang="en-US" sz="1200" kern="1200" dirty="0">
                        <a:effectLs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085904"/>
                  </a:ext>
                </a:extLst>
              </a:tr>
              <a:tr h="865112">
                <a:tc rowSpan="2">
                  <a:txBody>
                    <a:bodyPr/>
                    <a:lstStyle/>
                    <a:p>
                      <a:pPr marL="0" marR="0" algn="ctr">
                        <a:lnSpc>
                          <a:spcPct val="100000"/>
                        </a:lnSpc>
                        <a:spcBef>
                          <a:spcPts val="300"/>
                        </a:spcBef>
                        <a:spcAft>
                          <a:spcPts val="300"/>
                        </a:spcAft>
                      </a:pPr>
                      <a:r>
                        <a:rPr lang="en-US" sz="1200" kern="1200">
                          <a:effectLst/>
                          <a:latin typeface="HurmeGeometricSans4 Regular"/>
                          <a:ea typeface="Times New Roman" panose="02020603050405020304" pitchFamily="18" charset="0"/>
                        </a:rPr>
                        <a:t>2</a:t>
                      </a:r>
                    </a:p>
                  </a:txBody>
                  <a:tcPr marL="62733" marR="6273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kern="1200" dirty="0" err="1">
                          <a:effectLst/>
                          <a:latin typeface="HurmeGeometricSans4 Regular"/>
                          <a:ea typeface="Times New Roman" panose="02020603050405020304" pitchFamily="18" charset="0"/>
                        </a:rPr>
                        <a:t>Ré</a:t>
                      </a:r>
                      <a:r>
                        <a:rPr lang="en-US" sz="1200" kern="1200" dirty="0">
                          <a:effectLst/>
                          <a:latin typeface="HurmeGeometricSans4 Regular"/>
                          <a:ea typeface="Times New Roman" panose="02020603050405020304" pitchFamily="18" charset="0"/>
                        </a:rPr>
                        <a:t> </a:t>
                      </a:r>
                      <a:r>
                        <a:rPr lang="en-US" sz="1200" kern="1200" dirty="0" err="1">
                          <a:effectLst/>
                          <a:latin typeface="HurmeGeometricSans4 Regular"/>
                          <a:ea typeface="Times New Roman" panose="02020603050405020304" pitchFamily="18" charset="0"/>
                        </a:rPr>
                        <a:t>évaluer</a:t>
                      </a:r>
                      <a:r>
                        <a:rPr lang="en-US" sz="1200" kern="1200" dirty="0">
                          <a:effectLst/>
                          <a:latin typeface="HurmeGeometricSans4 Regular"/>
                          <a:ea typeface="Times New Roman" panose="02020603050405020304" pitchFamily="18" charset="0"/>
                        </a:rPr>
                        <a:t> la taille de </a:t>
                      </a:r>
                      <a:r>
                        <a:rPr lang="en-US" sz="1200" kern="1200" dirty="0" err="1">
                          <a:effectLst/>
                          <a:latin typeface="HurmeGeometricSans4 Regular"/>
                          <a:ea typeface="Times New Roman" panose="02020603050405020304" pitchFamily="18" charset="0"/>
                        </a:rPr>
                        <a:t>l’échantillon</a:t>
                      </a:r>
                      <a:r>
                        <a:rPr lang="en-US" sz="1200" kern="1200" dirty="0">
                          <a:effectLst/>
                          <a:latin typeface="HurmeGeometricSans4 Regular"/>
                          <a:ea typeface="Times New Roman" panose="02020603050405020304" pitchFamily="18" charset="0"/>
                        </a:rPr>
                        <a:t> pour la </a:t>
                      </a:r>
                      <a:r>
                        <a:rPr lang="en-US" sz="1200" kern="1200" dirty="0" err="1">
                          <a:effectLst/>
                          <a:latin typeface="HurmeGeometricSans4 Regular"/>
                          <a:ea typeface="Times New Roman" panose="02020603050405020304" pitchFamily="18" charset="0"/>
                        </a:rPr>
                        <a:t>partie</a:t>
                      </a:r>
                      <a:r>
                        <a:rPr lang="en-US" sz="1200" kern="1200" dirty="0">
                          <a:effectLst/>
                          <a:latin typeface="HurmeGeometricSans4 Regular"/>
                          <a:ea typeface="Times New Roman" panose="02020603050405020304" pitchFamily="18" charset="0"/>
                        </a:rPr>
                        <a:t> 2</a:t>
                      </a:r>
                    </a:p>
                  </a:txBody>
                  <a:tcPr marL="62733" marR="62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0" lvl="0" indent="0" defTabSz="914400" eaLnBrk="1" fontAlgn="auto" latinLnBrk="0" hangingPunct="1">
                        <a:lnSpc>
                          <a:spcPct val="100000"/>
                        </a:lnSpc>
                        <a:spcBef>
                          <a:spcPts val="0"/>
                        </a:spcBef>
                        <a:spcAft>
                          <a:spcPts val="0"/>
                        </a:spcAft>
                        <a:buClrTx/>
                        <a:buSzTx/>
                        <a:buFontTx/>
                        <a:buNone/>
                        <a:tabLst/>
                        <a:defRPr/>
                      </a:pPr>
                      <a:endParaRPr lang="en-US" sz="1200" spc="-5" dirty="0">
                        <a:solidFill>
                          <a:srgbClr val="666666"/>
                        </a:solidFill>
                        <a:latin typeface="Calibri"/>
                        <a:ea typeface="+mn-ea"/>
                        <a:cs typeface="Calibri"/>
                      </a:endParaRPr>
                    </a:p>
                    <a:p>
                      <a:pPr marL="62230" marR="0" lvl="0" indent="0" defTabSz="914400" eaLnBrk="1" fontAlgn="auto" latinLnBrk="0" hangingPunct="1">
                        <a:lnSpc>
                          <a:spcPct val="100000"/>
                        </a:lnSpc>
                        <a:spcBef>
                          <a:spcPts val="0"/>
                        </a:spcBef>
                        <a:spcAft>
                          <a:spcPts val="0"/>
                        </a:spcAft>
                        <a:buClrTx/>
                        <a:buSzTx/>
                        <a:buFontTx/>
                        <a:buNone/>
                        <a:tabLst/>
                        <a:defRPr/>
                      </a:pPr>
                      <a:r>
                        <a:rPr lang="en-US" sz="1200" spc="-5" dirty="0">
                          <a:solidFill>
                            <a:srgbClr val="666666"/>
                          </a:solidFill>
                          <a:latin typeface="Calibri"/>
                          <a:ea typeface="+mn-ea"/>
                          <a:cs typeface="Calibri"/>
                        </a:rPr>
                        <a:t>IA2: 2è </a:t>
                      </a:r>
                      <a:r>
                        <a:rPr lang="en-US" sz="1200" spc="-5" dirty="0" err="1">
                          <a:solidFill>
                            <a:srgbClr val="666666"/>
                          </a:solidFill>
                          <a:latin typeface="Calibri"/>
                          <a:ea typeface="+mn-ea"/>
                          <a:cs typeface="Calibri"/>
                        </a:rPr>
                        <a:t>analyse</a:t>
                      </a:r>
                      <a:r>
                        <a:rPr lang="en-US" sz="1200" spc="-5" dirty="0">
                          <a:solidFill>
                            <a:srgbClr val="666666"/>
                          </a:solidFill>
                          <a:latin typeface="Calibri"/>
                          <a:ea typeface="+mn-ea"/>
                          <a:cs typeface="Calibri"/>
                        </a:rPr>
                        <a:t> </a:t>
                      </a:r>
                      <a:r>
                        <a:rPr lang="en-US" sz="1200" spc="-5" dirty="0" err="1">
                          <a:solidFill>
                            <a:srgbClr val="666666"/>
                          </a:solidFill>
                          <a:latin typeface="Calibri"/>
                          <a:ea typeface="+mn-ea"/>
                          <a:cs typeface="Calibri"/>
                        </a:rPr>
                        <a:t>intermédiaire</a:t>
                      </a:r>
                      <a:r>
                        <a:rPr lang="en-US" sz="1200" spc="-5" dirty="0">
                          <a:solidFill>
                            <a:srgbClr val="666666"/>
                          </a:solidFill>
                          <a:latin typeface="Calibri"/>
                          <a:ea typeface="+mn-ea"/>
                          <a:cs typeface="Calibri"/>
                        </a:rPr>
                        <a:t> pour confirmer la taille de </a:t>
                      </a:r>
                      <a:r>
                        <a:rPr lang="en-US" sz="1200" spc="-5" dirty="0" err="1">
                          <a:solidFill>
                            <a:srgbClr val="666666"/>
                          </a:solidFill>
                          <a:latin typeface="Calibri"/>
                          <a:ea typeface="+mn-ea"/>
                          <a:cs typeface="Calibri"/>
                        </a:rPr>
                        <a:t>l’échantillon</a:t>
                      </a:r>
                      <a:r>
                        <a:rPr lang="en-US" sz="1200" spc="-5" dirty="0">
                          <a:solidFill>
                            <a:srgbClr val="666666"/>
                          </a:solidFill>
                          <a:latin typeface="Calibri"/>
                          <a:ea typeface="+mn-ea"/>
                          <a:cs typeface="Calibri"/>
                        </a:rPr>
                        <a:t> pour la </a:t>
                      </a:r>
                      <a:r>
                        <a:rPr lang="en-US" sz="1200" spc="-5" dirty="0" err="1">
                          <a:solidFill>
                            <a:srgbClr val="666666"/>
                          </a:solidFill>
                          <a:latin typeface="Calibri"/>
                          <a:ea typeface="+mn-ea"/>
                          <a:cs typeface="Calibri"/>
                        </a:rPr>
                        <a:t>partie</a:t>
                      </a:r>
                      <a:r>
                        <a:rPr lang="en-US" sz="1200" spc="-5" dirty="0">
                          <a:solidFill>
                            <a:srgbClr val="666666"/>
                          </a:solidFill>
                          <a:latin typeface="Calibri"/>
                          <a:ea typeface="+mn-ea"/>
                          <a:cs typeface="Calibri"/>
                        </a:rPr>
                        <a:t> 2</a:t>
                      </a:r>
                    </a:p>
                  </a:txBody>
                  <a:tcPr marL="0" marR="0" marT="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155 (</a:t>
                      </a:r>
                      <a:r>
                        <a:rPr lang="en-US" sz="1200" kern="1200" dirty="0" err="1">
                          <a:effectLst/>
                          <a:latin typeface="HurmeGeometricSans4 Regular"/>
                          <a:ea typeface="Times New Roman" panose="02020603050405020304" pitchFamily="18" charset="0"/>
                        </a:rPr>
                        <a:t>ajout</a:t>
                      </a:r>
                      <a:r>
                        <a:rPr lang="en-US" sz="1200" kern="1200" dirty="0">
                          <a:effectLst/>
                          <a:latin typeface="HurmeGeometricSans4 Regular"/>
                          <a:ea typeface="Times New Roman" panose="02020603050405020304" pitchFamily="18" charset="0"/>
                        </a:rPr>
                        <a:t> de 105 patients)</a:t>
                      </a:r>
                    </a:p>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1:1 </a:t>
                      </a:r>
                      <a:r>
                        <a:rPr lang="en-US" sz="1200" kern="1200" dirty="0" err="1">
                          <a:effectLst/>
                          <a:latin typeface="HurmeGeometricSans4 Regular"/>
                          <a:ea typeface="Times New Roman" panose="02020603050405020304" pitchFamily="18" charset="0"/>
                        </a:rPr>
                        <a:t>randomisation</a:t>
                      </a:r>
                      <a:endParaRPr lang="en-US" sz="1200" kern="1200" dirty="0">
                        <a:effectLs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11824"/>
                  </a:ext>
                </a:extLst>
              </a:tr>
              <a:tr h="1094309">
                <a:tc vMerge="1">
                  <a:txBody>
                    <a:bodyPr/>
                    <a:lstStyle/>
                    <a:p>
                      <a:endParaRPr lang="en-US"/>
                    </a:p>
                  </a:txBody>
                  <a:tcPr/>
                </a:tc>
                <a:tc>
                  <a:txBody>
                    <a:bodyPr/>
                    <a:lstStyle/>
                    <a:p>
                      <a:pPr marL="0" marR="0" algn="just">
                        <a:lnSpc>
                          <a:spcPct val="100000"/>
                        </a:lnSpc>
                        <a:spcBef>
                          <a:spcPts val="300"/>
                        </a:spcBef>
                        <a:spcAft>
                          <a:spcPts val="300"/>
                        </a:spcAft>
                      </a:pPr>
                      <a:r>
                        <a:rPr lang="fr-FR" sz="1200" kern="1200" dirty="0">
                          <a:effectLst/>
                          <a:latin typeface="HurmeGeometricSans4 Regular"/>
                          <a:ea typeface="Times New Roman" panose="02020603050405020304" pitchFamily="18" charset="0"/>
                        </a:rPr>
                        <a:t>Confirmation de l'effet de BIO101 dans la prévention de la détérioration respiratoire</a:t>
                      </a:r>
                      <a:endParaRPr lang="en-US" sz="1200" kern="1200" dirty="0">
                        <a:effectLst/>
                        <a:highlight>
                          <a:srgbClr val="FFFF00"/>
                        </a:highligh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62230" marR="0" lvl="0" indent="0" algn="just" defTabSz="914400" eaLnBrk="1" fontAlgn="auto" latinLnBrk="0" hangingPunct="1">
                        <a:lnSpc>
                          <a:spcPct val="100000"/>
                        </a:lnSpc>
                        <a:spcBef>
                          <a:spcPts val="0"/>
                        </a:spcBef>
                        <a:spcAft>
                          <a:spcPts val="0"/>
                        </a:spcAft>
                        <a:buClrTx/>
                        <a:buSzTx/>
                        <a:buFontTx/>
                        <a:buNone/>
                        <a:tabLst/>
                        <a:defRPr/>
                      </a:pPr>
                      <a:r>
                        <a:rPr lang="fr-FR" sz="1200" spc="-5" dirty="0">
                          <a:solidFill>
                            <a:srgbClr val="666666"/>
                          </a:solidFill>
                          <a:latin typeface="Calibri"/>
                          <a:ea typeface="+mn-ea"/>
                          <a:cs typeface="Calibri"/>
                        </a:rPr>
                        <a:t>Analyse finale</a:t>
                      </a:r>
                      <a:endParaRPr sz="1200" spc="-5" dirty="0">
                        <a:solidFill>
                          <a:srgbClr val="666666"/>
                        </a:solidFill>
                        <a:latin typeface="Calibri"/>
                        <a:ea typeface="+mn-ea"/>
                        <a:cs typeface="Calibri"/>
                      </a:endParaRPr>
                    </a:p>
                  </a:txBody>
                  <a:tcPr marL="0" marR="0" marT="76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310-465 (</a:t>
                      </a:r>
                      <a:r>
                        <a:rPr lang="en-US" sz="1200" kern="1200" dirty="0" err="1">
                          <a:effectLst/>
                          <a:latin typeface="HurmeGeometricSans4 Regular"/>
                          <a:ea typeface="Times New Roman" panose="02020603050405020304" pitchFamily="18" charset="0"/>
                        </a:rPr>
                        <a:t>ajout</a:t>
                      </a:r>
                      <a:r>
                        <a:rPr lang="en-US" sz="1200" kern="1200" dirty="0">
                          <a:effectLst/>
                          <a:latin typeface="HurmeGeometricSans4 Regular"/>
                          <a:ea typeface="Times New Roman" panose="02020603050405020304" pitchFamily="18" charset="0"/>
                        </a:rPr>
                        <a:t> de 155-310 patients)</a:t>
                      </a:r>
                    </a:p>
                    <a:p>
                      <a:pPr marL="0" marR="0" algn="just">
                        <a:lnSpc>
                          <a:spcPct val="100000"/>
                        </a:lnSpc>
                        <a:spcBef>
                          <a:spcPts val="300"/>
                        </a:spcBef>
                        <a:spcAft>
                          <a:spcPts val="300"/>
                        </a:spcAft>
                      </a:pPr>
                      <a:r>
                        <a:rPr lang="en-US" sz="1200" kern="1200" dirty="0">
                          <a:effectLst/>
                          <a:latin typeface="HurmeGeometricSans4 Regular"/>
                          <a:ea typeface="Times New Roman" panose="02020603050405020304" pitchFamily="18" charset="0"/>
                        </a:rPr>
                        <a:t>1:1 </a:t>
                      </a:r>
                      <a:r>
                        <a:rPr lang="en-US" sz="1200" kern="1200" dirty="0" err="1">
                          <a:effectLst/>
                          <a:latin typeface="HurmeGeometricSans4 Regular"/>
                          <a:ea typeface="Times New Roman" panose="02020603050405020304" pitchFamily="18" charset="0"/>
                        </a:rPr>
                        <a:t>randomisation</a:t>
                      </a:r>
                      <a:endParaRPr lang="en-US" sz="1200" kern="1200" dirty="0">
                        <a:effectLst/>
                        <a:latin typeface="HurmeGeometricSans4 Regular"/>
                        <a:ea typeface="Times New Roman" panose="02020603050405020304" pitchFamily="18" charset="0"/>
                      </a:endParaRPr>
                    </a:p>
                  </a:txBody>
                  <a:tcPr marL="62733" marR="6273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277882"/>
                  </a:ext>
                </a:extLst>
              </a:tr>
            </a:tbl>
          </a:graphicData>
        </a:graphic>
      </p:graphicFrame>
      <p:pic>
        <p:nvPicPr>
          <p:cNvPr id="12" name="Image 5">
            <a:extLst>
              <a:ext uri="{FF2B5EF4-FFF2-40B4-BE49-F238E27FC236}">
                <a16:creationId xmlns:a16="http://schemas.microsoft.com/office/drawing/2014/main" id="{B8E6F707-B355-432C-9E75-BA3695CB37EA}"/>
              </a:ext>
            </a:extLst>
          </p:cNvPr>
          <p:cNvPicPr>
            <a:picLocks noChangeAspect="1"/>
          </p:cNvPicPr>
          <p:nvPr/>
        </p:nvPicPr>
        <p:blipFill>
          <a:blip r:embed="rId2"/>
          <a:stretch>
            <a:fillRect/>
          </a:stretch>
        </p:blipFill>
        <p:spPr>
          <a:xfrm>
            <a:off x="7703908" y="230179"/>
            <a:ext cx="1272227" cy="458876"/>
          </a:xfrm>
          <a:prstGeom prst="rect">
            <a:avLst/>
          </a:prstGeom>
        </p:spPr>
      </p:pic>
      <p:sp>
        <p:nvSpPr>
          <p:cNvPr id="11" name="Rectangle 10">
            <a:extLst>
              <a:ext uri="{FF2B5EF4-FFF2-40B4-BE49-F238E27FC236}">
                <a16:creationId xmlns:a16="http://schemas.microsoft.com/office/drawing/2014/main" id="{9A9E5C90-6E04-4503-B135-E374E29F27DD}"/>
              </a:ext>
            </a:extLst>
          </p:cNvPr>
          <p:cNvSpPr/>
          <p:nvPr/>
        </p:nvSpPr>
        <p:spPr>
          <a:xfrm>
            <a:off x="5951795" y="4484010"/>
            <a:ext cx="2701093" cy="307777"/>
          </a:xfrm>
          <a:prstGeom prst="rect">
            <a:avLst/>
          </a:prstGeom>
        </p:spPr>
        <p:txBody>
          <a:bodyPr wrap="square">
            <a:spAutoFit/>
          </a:bodyPr>
          <a:lstStyle/>
          <a:p>
            <a:pPr lvl="0" algn="ctr" defTabSz="457200" hangingPunct="1">
              <a:lnSpc>
                <a:spcPct val="100000"/>
              </a:lnSpc>
              <a:defRPr/>
            </a:pPr>
            <a:r>
              <a:rPr lang="en-US" sz="1400" dirty="0">
                <a:solidFill>
                  <a:schemeClr val="bg1"/>
                </a:solidFill>
                <a:latin typeface="HurmeGeometricSans4 Regular"/>
                <a:ea typeface="Helvetica" charset="0"/>
                <a:cs typeface="HurmeGeometricSans4 Regular"/>
              </a:rPr>
              <a:t>Subpopulation Analysis</a:t>
            </a:r>
          </a:p>
        </p:txBody>
      </p:sp>
      <p:graphicFrame>
        <p:nvGraphicFramePr>
          <p:cNvPr id="13" name="Tableau 1">
            <a:extLst>
              <a:ext uri="{FF2B5EF4-FFF2-40B4-BE49-F238E27FC236}">
                <a16:creationId xmlns:a16="http://schemas.microsoft.com/office/drawing/2014/main" id="{0F5AB683-693B-4A1E-BEA6-92E00043892B}"/>
              </a:ext>
            </a:extLst>
          </p:cNvPr>
          <p:cNvGraphicFramePr>
            <a:graphicFrameLocks noGrp="1"/>
          </p:cNvGraphicFramePr>
          <p:nvPr>
            <p:extLst>
              <p:ext uri="{D42A27DB-BD31-4B8C-83A1-F6EECF244321}">
                <p14:modId xmlns:p14="http://schemas.microsoft.com/office/powerpoint/2010/main" val="3842996885"/>
              </p:ext>
            </p:extLst>
          </p:nvPr>
        </p:nvGraphicFramePr>
        <p:xfrm>
          <a:off x="469438" y="5064574"/>
          <a:ext cx="8402916" cy="1127693"/>
        </p:xfrm>
        <a:graphic>
          <a:graphicData uri="http://schemas.openxmlformats.org/drawingml/2006/table">
            <a:tbl>
              <a:tblPr firstRow="1" bandRow="1">
                <a:tableStyleId>{2D5ABB26-0587-4C30-8999-92F81FD0307C}</a:tableStyleId>
              </a:tblPr>
              <a:tblGrid>
                <a:gridCol w="2515656">
                  <a:extLst>
                    <a:ext uri="{9D8B030D-6E8A-4147-A177-3AD203B41FA5}">
                      <a16:colId xmlns:a16="http://schemas.microsoft.com/office/drawing/2014/main" val="2641411931"/>
                    </a:ext>
                  </a:extLst>
                </a:gridCol>
                <a:gridCol w="162560">
                  <a:extLst>
                    <a:ext uri="{9D8B030D-6E8A-4147-A177-3AD203B41FA5}">
                      <a16:colId xmlns:a16="http://schemas.microsoft.com/office/drawing/2014/main" val="288741404"/>
                    </a:ext>
                  </a:extLst>
                </a:gridCol>
                <a:gridCol w="2708272">
                  <a:extLst>
                    <a:ext uri="{9D8B030D-6E8A-4147-A177-3AD203B41FA5}">
                      <a16:colId xmlns:a16="http://schemas.microsoft.com/office/drawing/2014/main" val="1482121898"/>
                    </a:ext>
                  </a:extLst>
                </a:gridCol>
                <a:gridCol w="3016428">
                  <a:extLst>
                    <a:ext uri="{9D8B030D-6E8A-4147-A177-3AD203B41FA5}">
                      <a16:colId xmlns:a16="http://schemas.microsoft.com/office/drawing/2014/main" val="3243413607"/>
                    </a:ext>
                  </a:extLst>
                </a:gridCol>
              </a:tblGrid>
              <a:tr h="2360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err="1">
                          <a:solidFill>
                            <a:schemeClr val="bg1"/>
                          </a:solidFill>
                          <a:latin typeface="HurmeGeometricSans4 Regular"/>
                          <a:ea typeface="Helvetica" charset="0"/>
                          <a:cs typeface="HurmeGeometricSans4 Regular"/>
                        </a:rPr>
                        <a:t>Produit</a:t>
                      </a:r>
                      <a:endParaRPr lang="en-US" sz="1600" b="0" i="0" noProof="0" dirty="0">
                        <a:solidFill>
                          <a:schemeClr val="bg1"/>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0" i="0" noProof="0" dirty="0">
                        <a:solidFill>
                          <a:srgbClr val="666666"/>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a:solidFill>
                            <a:srgbClr val="666666"/>
                          </a:solidFill>
                          <a:latin typeface="HurmeGeometricSans4 Regular"/>
                          <a:ea typeface="Helvetica" charset="0"/>
                          <a:cs typeface="HurmeGeometricSans4 Regular"/>
                        </a:rPr>
                        <a:t>2020</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noProof="0" dirty="0">
                          <a:solidFill>
                            <a:srgbClr val="666666"/>
                          </a:solidFill>
                          <a:latin typeface="HurmeGeometricSans4 Regular"/>
                          <a:ea typeface="Helvetica" charset="0"/>
                          <a:cs typeface="HurmeGeometricSans4 Regular"/>
                        </a:rPr>
                        <a:t>2021</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7410319"/>
                  </a:ext>
                </a:extLst>
              </a:tr>
              <a:tr h="8152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accent5"/>
                          </a:solidFill>
                          <a:latin typeface="HurmeGeometricSans4 Regular"/>
                          <a:ea typeface="Helvetica" charset="0"/>
                          <a:cs typeface="HurmeGeometricSans4 Regular"/>
                        </a:rPr>
                        <a:t>350 mg b.i.d. de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noProof="0" dirty="0">
                          <a:solidFill>
                            <a:schemeClr val="accent5"/>
                          </a:solidFill>
                          <a:latin typeface="HurmeGeometricSans4 Regular"/>
                          <a:ea typeface="Helvetica" charset="0"/>
                          <a:cs typeface="HurmeGeometricSans4 Regular"/>
                        </a:rPr>
                        <a:t>Sarconeos (BIO101)</a:t>
                      </a: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3934500"/>
                  </a:ext>
                </a:extLst>
              </a:tr>
            </a:tbl>
          </a:graphicData>
        </a:graphic>
      </p:graphicFrame>
      <p:sp>
        <p:nvSpPr>
          <p:cNvPr id="14" name="Pentagon 57">
            <a:extLst>
              <a:ext uri="{FF2B5EF4-FFF2-40B4-BE49-F238E27FC236}">
                <a16:creationId xmlns:a16="http://schemas.microsoft.com/office/drawing/2014/main" id="{DC335253-8836-47D5-A883-FCBCF3E4FD17}"/>
              </a:ext>
            </a:extLst>
          </p:cNvPr>
          <p:cNvSpPr/>
          <p:nvPr/>
        </p:nvSpPr>
        <p:spPr>
          <a:xfrm>
            <a:off x="4373792" y="5463036"/>
            <a:ext cx="3156005" cy="634149"/>
          </a:xfrm>
          <a:prstGeom prst="homePlate">
            <a:avLst/>
          </a:prstGeom>
          <a:solidFill>
            <a:srgbClr val="439974"/>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14288" tIns="14288" rIns="14288" bIns="14288" numCol="1" spcCol="38100" rtlCol="0" anchor="ctr">
            <a:spAutoFit/>
          </a:bodyPr>
          <a:lstStyle/>
          <a:p>
            <a:pPr algn="ctr">
              <a:spcAft>
                <a:spcPts val="225"/>
              </a:spcAft>
            </a:pPr>
            <a:r>
              <a:rPr lang="en-GB" dirty="0">
                <a:solidFill>
                  <a:schemeClr val="bg1"/>
                </a:solidFill>
                <a:latin typeface="HurmeGeometricSans4 Regular"/>
                <a:ea typeface="Helvetica" charset="0"/>
                <a:cs typeface="HurmeGeometricSans4 Regular"/>
              </a:rPr>
              <a:t>COVA</a:t>
            </a:r>
          </a:p>
          <a:p>
            <a:pPr algn="ctr">
              <a:spcAft>
                <a:spcPts val="225"/>
              </a:spcAft>
            </a:pPr>
            <a:r>
              <a:rPr lang="en-GB" dirty="0">
                <a:solidFill>
                  <a:schemeClr val="bg1"/>
                </a:solidFill>
                <a:latin typeface="HurmeGeometricSans4 Regular"/>
                <a:ea typeface="Helvetica" charset="0"/>
                <a:cs typeface="HurmeGeometricSans4 Regular"/>
              </a:rPr>
              <a:t>Phase 2/3</a:t>
            </a:r>
          </a:p>
        </p:txBody>
      </p:sp>
    </p:spTree>
    <p:extLst>
      <p:ext uri="{BB962C8B-B14F-4D97-AF65-F5344CB8AC3E}">
        <p14:creationId xmlns:p14="http://schemas.microsoft.com/office/powerpoint/2010/main" val="80604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2" y="0"/>
            <a:ext cx="8242801" cy="956234"/>
          </a:xfrm>
        </p:spPr>
        <p:txBody>
          <a:bodyPr/>
          <a:lstStyle/>
          <a:p>
            <a:r>
              <a:rPr lang="en-US" dirty="0"/>
              <a:t>DMD: </a:t>
            </a:r>
            <a:r>
              <a:rPr lang="fr-FR" dirty="0"/>
              <a:t>aucun remède et options de traitement limitées</a:t>
            </a:r>
            <a:endParaRPr lang="en-US" dirty="0"/>
          </a:p>
        </p:txBody>
      </p:sp>
      <p:sp>
        <p:nvSpPr>
          <p:cNvPr id="4" name="Content Placeholder 2"/>
          <p:cNvSpPr txBox="1">
            <a:spLocks/>
          </p:cNvSpPr>
          <p:nvPr/>
        </p:nvSpPr>
        <p:spPr>
          <a:xfrm>
            <a:off x="3831771" y="1605977"/>
            <a:ext cx="5030008" cy="4136421"/>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rgbClr val="666666"/>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666666"/>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a:solidFill>
                  <a:srgbClr val="666666"/>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a:solidFill>
                  <a:srgbClr val="666666"/>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100"/>
              </a:spcBef>
              <a:spcAft>
                <a:spcPts val="600"/>
              </a:spcAft>
              <a:buClr>
                <a:schemeClr val="accent5"/>
              </a:buClr>
            </a:pPr>
            <a:r>
              <a:rPr lang="fr-FR" sz="1400" dirty="0">
                <a:solidFill>
                  <a:schemeClr val="tx1"/>
                </a:solidFill>
                <a:latin typeface="HurmeGeometricSans4 Regular"/>
              </a:rPr>
              <a:t>Maladie neuromusculaire génétique rare chez l'enfant de sexe masculin caractérisée par une dégénérescence accélérée des muscles, responsable de la perte de mobilité, d'une insuffisance respiratoire et d'une cardiomyopathie entraînant un décès </a:t>
            </a:r>
            <a:r>
              <a:rPr lang="fr-FR" sz="1400" dirty="0">
                <a:latin typeface="HurmeGeometricSans4 Regular"/>
              </a:rPr>
              <a:t>prématuré</a:t>
            </a:r>
          </a:p>
          <a:p>
            <a:pPr>
              <a:spcBef>
                <a:spcPts val="600"/>
              </a:spcBef>
              <a:spcAft>
                <a:spcPts val="600"/>
              </a:spcAft>
              <a:buClr>
                <a:schemeClr val="accent5"/>
              </a:buClr>
            </a:pPr>
            <a:r>
              <a:rPr lang="fr-FR" sz="1400" dirty="0">
                <a:solidFill>
                  <a:schemeClr val="tx1"/>
                </a:solidFill>
                <a:latin typeface="HurmeGeometricSans4 Regular"/>
              </a:rPr>
              <a:t>Aucun traitement connu et options de traitement limitées, y compris les corticostéroïdes et les thérapies ciblées (saut d'exon aux États-Unis et stop codon en Europe), qui traitent environ 13% des patients atteints de DMD avec des mutations génétiques spécifiques</a:t>
            </a:r>
          </a:p>
          <a:p>
            <a:pPr>
              <a:spcBef>
                <a:spcPts val="1500"/>
              </a:spcBef>
              <a:spcAft>
                <a:spcPts val="600"/>
              </a:spcAft>
              <a:buClr>
                <a:schemeClr val="accent5"/>
              </a:buClr>
            </a:pPr>
            <a:r>
              <a:rPr lang="fr-FR" sz="1400" dirty="0">
                <a:latin typeface="HurmeGeometricSans4 Regular"/>
              </a:rPr>
              <a:t>Désignation de ‘</a:t>
            </a:r>
            <a:r>
              <a:rPr lang="fr-FR" sz="1400" b="1" dirty="0">
                <a:latin typeface="HurmeGeometricSans4 Regular"/>
              </a:rPr>
              <a:t>médicament orphelin’ (ODD</a:t>
            </a:r>
            <a:r>
              <a:rPr lang="fr-FR" sz="1400" dirty="0">
                <a:latin typeface="HurmeGeometricSans4 Regular"/>
              </a:rPr>
              <a:t>) obtenue en 2018 de la FDA </a:t>
            </a:r>
            <a:r>
              <a:rPr lang="fr-FR" sz="1400" dirty="0">
                <a:solidFill>
                  <a:schemeClr val="tx1"/>
                </a:solidFill>
                <a:latin typeface="HurmeGeometricSans4 Regular"/>
              </a:rPr>
              <a:t>et de l'EMA pour </a:t>
            </a:r>
            <a:r>
              <a:rPr lang="fr-FR" sz="1400" dirty="0" err="1">
                <a:solidFill>
                  <a:schemeClr val="tx1"/>
                </a:solidFill>
                <a:latin typeface="HurmeGeometricSans4 Regular"/>
              </a:rPr>
              <a:t>Sarconeos</a:t>
            </a:r>
            <a:r>
              <a:rPr lang="fr-FR" sz="1400" dirty="0">
                <a:solidFill>
                  <a:schemeClr val="tx1"/>
                </a:solidFill>
                <a:latin typeface="HurmeGeometricSans4 Regular"/>
              </a:rPr>
              <a:t> (BIO101) dans la DMD</a:t>
            </a:r>
          </a:p>
          <a:p>
            <a:pPr>
              <a:spcBef>
                <a:spcPts val="600"/>
              </a:spcBef>
              <a:spcAft>
                <a:spcPts val="600"/>
              </a:spcAft>
              <a:buClr>
                <a:schemeClr val="accent5"/>
              </a:buClr>
            </a:pPr>
            <a:r>
              <a:rPr lang="fr-FR" sz="1400" b="1" dirty="0">
                <a:solidFill>
                  <a:schemeClr val="tx1"/>
                </a:solidFill>
                <a:latin typeface="HurmeGeometricSans4 Regular"/>
              </a:rPr>
              <a:t>Nous développons </a:t>
            </a:r>
            <a:r>
              <a:rPr lang="fr-FR" sz="1400" b="1" dirty="0" err="1">
                <a:solidFill>
                  <a:schemeClr val="tx1"/>
                </a:solidFill>
                <a:latin typeface="HurmeGeometricSans4 Regular"/>
              </a:rPr>
              <a:t>Sarconeos</a:t>
            </a:r>
            <a:r>
              <a:rPr lang="fr-FR" sz="1400" b="1" dirty="0">
                <a:solidFill>
                  <a:schemeClr val="tx1"/>
                </a:solidFill>
                <a:latin typeface="HurmeGeometricSans4 Regular"/>
              </a:rPr>
              <a:t> (BIO101) </a:t>
            </a:r>
            <a:r>
              <a:rPr lang="fr-FR" sz="1400" b="1" dirty="0">
                <a:solidFill>
                  <a:schemeClr val="accent5"/>
                </a:solidFill>
                <a:latin typeface="HurmeGeometricSans4 Regular"/>
              </a:rPr>
              <a:t>pour la DMD à tous les stades, indépendamment de la mutation du gène et indépendamment de l’état ambulatoire</a:t>
            </a:r>
          </a:p>
        </p:txBody>
      </p:sp>
      <p:sp>
        <p:nvSpPr>
          <p:cNvPr id="9" name="Rectangle 8"/>
          <p:cNvSpPr/>
          <p:nvPr/>
        </p:nvSpPr>
        <p:spPr>
          <a:xfrm>
            <a:off x="3648459" y="1571151"/>
            <a:ext cx="108650" cy="4136421"/>
          </a:xfrm>
          <a:prstGeom prst="rect">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F57D87CF-7926-8847-854E-A07298963C9B}"/>
              </a:ext>
            </a:extLst>
          </p:cNvPr>
          <p:cNvGraphicFramePr>
            <a:graphicFrameLocks noGrp="1"/>
          </p:cNvGraphicFramePr>
          <p:nvPr>
            <p:extLst>
              <p:ext uri="{D42A27DB-BD31-4B8C-83A1-F6EECF244321}">
                <p14:modId xmlns:p14="http://schemas.microsoft.com/office/powerpoint/2010/main" val="3151795667"/>
              </p:ext>
            </p:extLst>
          </p:nvPr>
        </p:nvGraphicFramePr>
        <p:xfrm>
          <a:off x="733779" y="1179300"/>
          <a:ext cx="2393244" cy="1596690"/>
        </p:xfrm>
        <a:graphic>
          <a:graphicData uri="http://schemas.openxmlformats.org/drawingml/2006/table">
            <a:tbl>
              <a:tblPr firstRow="1" bandRow="1">
                <a:tableStyleId>{5940675A-B579-460E-94D1-54222C63F5DA}</a:tableStyleId>
              </a:tblPr>
              <a:tblGrid>
                <a:gridCol w="2393244">
                  <a:extLst>
                    <a:ext uri="{9D8B030D-6E8A-4147-A177-3AD203B41FA5}">
                      <a16:colId xmlns:a16="http://schemas.microsoft.com/office/drawing/2014/main" val="20000"/>
                    </a:ext>
                  </a:extLst>
                </a:gridCol>
              </a:tblGrid>
              <a:tr h="70375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400" b="1" i="0" kern="1200" dirty="0">
                          <a:solidFill>
                            <a:schemeClr val="accent1"/>
                          </a:solidFill>
                          <a:latin typeface="HurmeGeometricSans4 Regular"/>
                          <a:ea typeface="+mn-ea"/>
                          <a:cs typeface="+mn-cs"/>
                        </a:rPr>
                        <a:t>Proportion de la classe ambulatoire dans la DMD</a:t>
                      </a:r>
                      <a:r>
                        <a:rPr lang="en-US" sz="1400" b="1" i="0" kern="1200" baseline="30000" dirty="0">
                          <a:solidFill>
                            <a:schemeClr val="accent1"/>
                          </a:solidFill>
                          <a:latin typeface="HurmeGeometricSans4 Regular"/>
                          <a:ea typeface="+mn-ea"/>
                          <a:cs typeface="+mn-cs"/>
                        </a:rPr>
                        <a:t>1</a:t>
                      </a:r>
                      <a:r>
                        <a:rPr lang="en-US" sz="1400" b="1" i="0" kern="1200" dirty="0">
                          <a:solidFill>
                            <a:schemeClr val="accent1"/>
                          </a:solidFill>
                          <a:latin typeface="HurmeGeometricSans4 Regular"/>
                          <a:ea typeface="+mn-ea"/>
                          <a:cs typeface="+mn-cs"/>
                        </a:rPr>
                        <a:t> </a:t>
                      </a:r>
                      <a:endParaRPr lang="en-US" sz="1400" b="1" i="0" kern="1200" baseline="30000" dirty="0">
                        <a:solidFill>
                          <a:schemeClr val="accent1"/>
                        </a:solidFill>
                        <a:latin typeface="HurmeGeometricSans4 Regular"/>
                        <a:ea typeface="+mn-ea"/>
                        <a:cs typeface="+mn-cs"/>
                      </a:endParaRPr>
                    </a:p>
                  </a:txBody>
                  <a:tcPr anchor="ctr">
                    <a:lnL w="12700" cmpd="sng">
                      <a:noFill/>
                    </a:lnL>
                    <a:lnR w="12700" cmpd="sng">
                      <a:noFill/>
                    </a:lnR>
                    <a:lnT w="12700" cmpd="sng">
                      <a:noFill/>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965">
                <a:tc>
                  <a:txBody>
                    <a:bodyPr/>
                    <a:lstStyle/>
                    <a:p>
                      <a:pPr marL="171450" indent="-171450" algn="l" hangingPunct="1">
                        <a:lnSpc>
                          <a:spcPct val="100000"/>
                        </a:lnSpc>
                        <a:spcBef>
                          <a:spcPct val="0"/>
                        </a:spcBef>
                        <a:buFont typeface="Arial" panose="020B0604020202020204" pitchFamily="34" charset="0"/>
                        <a:buChar char="•"/>
                      </a:pPr>
                      <a:endParaRPr lang="en-US" altLang="fr-FR" sz="1100" b="0" i="0" dirty="0">
                        <a:solidFill>
                          <a:schemeClr val="accent1"/>
                        </a:solidFill>
                        <a:latin typeface="HurmeGeometricSans4 Regular"/>
                        <a:ea typeface="Helvetica" charset="0"/>
                        <a:cs typeface="HurmeGeometricSans4 Regular"/>
                      </a:endParaRPr>
                    </a:p>
                  </a:txBody>
                  <a:tcPr anchor="ctr">
                    <a:lnL w="12700" cmpd="sng">
                      <a:noFill/>
                    </a:lnL>
                    <a:lnR w="12700" cmpd="sng">
                      <a:noFill/>
                    </a:lnR>
                    <a:lnT w="3175"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2604">
                <a:tc>
                  <a:txBody>
                    <a:bodyPr/>
                    <a:lstStyle/>
                    <a:p>
                      <a:pPr marL="171450" marR="0" indent="-17145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altLang="fr-FR" sz="1100" b="0" i="0" dirty="0">
                        <a:solidFill>
                          <a:schemeClr val="tx2"/>
                        </a:solidFill>
                        <a:latin typeface="HurmeGeometricSans4 Regular"/>
                        <a:ea typeface="Helvetica" charset="0"/>
                        <a:cs typeface="HurmeGeometricSans4 Regular"/>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2604">
                <a:tc>
                  <a:txBody>
                    <a:bodyPr/>
                    <a:lstStyle/>
                    <a:p>
                      <a:pPr marL="171450" marR="0" indent="-171450" algn="l" defTabSz="3429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altLang="fr-FR" sz="1100" b="0" i="0" dirty="0">
                        <a:solidFill>
                          <a:schemeClr val="tx2"/>
                        </a:solidFill>
                        <a:latin typeface="HurmeGeometricSans4 Regular"/>
                        <a:ea typeface="Helvetica" charset="0"/>
                        <a:cs typeface="HurmeGeometricSans4 Regular"/>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F2906A8E-CE04-FA45-B311-CD507BF56304}"/>
              </a:ext>
            </a:extLst>
          </p:cNvPr>
          <p:cNvSpPr txBox="1"/>
          <p:nvPr/>
        </p:nvSpPr>
        <p:spPr>
          <a:xfrm>
            <a:off x="1570745" y="6474856"/>
            <a:ext cx="6127726" cy="182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r>
              <a:rPr lang="en-US" sz="1000" dirty="0">
                <a:solidFill>
                  <a:schemeClr val="accent1"/>
                </a:solidFill>
                <a:latin typeface="HurmeGeometricSans4 Regular"/>
                <a:ea typeface="Helvetica" charset="0"/>
                <a:cs typeface="HurmeGeometricSans4 Regular"/>
              </a:rPr>
              <a:t>1. Source: </a:t>
            </a:r>
            <a:r>
              <a:rPr lang="en-US" sz="1000" dirty="0">
                <a:solidFill>
                  <a:schemeClr val="accent1"/>
                </a:solidFill>
                <a:latin typeface="HurmeGeometricSans4 Regular"/>
              </a:rPr>
              <a:t>Landfeldt </a:t>
            </a:r>
            <a:r>
              <a:rPr lang="en-US" sz="1000" i="1" dirty="0">
                <a:solidFill>
                  <a:schemeClr val="accent1"/>
                </a:solidFill>
                <a:latin typeface="HurmeGeometricSans4 Regular"/>
              </a:rPr>
              <a:t>et al</a:t>
            </a:r>
            <a:r>
              <a:rPr lang="en-US" sz="1000" dirty="0">
                <a:solidFill>
                  <a:schemeClr val="accent1"/>
                </a:solidFill>
                <a:latin typeface="HurmeGeometricSans4 Regular"/>
              </a:rPr>
              <a:t>., Neurology, 2014.</a:t>
            </a:r>
          </a:p>
        </p:txBody>
      </p:sp>
      <p:sp>
        <p:nvSpPr>
          <p:cNvPr id="13" name="Slide Number Placeholder 2">
            <a:extLst>
              <a:ext uri="{FF2B5EF4-FFF2-40B4-BE49-F238E27FC236}">
                <a16:creationId xmlns:a16="http://schemas.microsoft.com/office/drawing/2014/main" id="{E24909B1-68D5-8B4E-A72B-4CCBFACDF97B}"/>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18</a:t>
            </a:fld>
            <a:endParaRPr lang="fr-FR" dirty="0">
              <a:solidFill>
                <a:schemeClr val="bg2">
                  <a:lumMod val="25000"/>
                </a:schemeClr>
              </a:solidFill>
              <a:latin typeface="HurmeGeometricSans4 Regular"/>
              <a:ea typeface="MS PGothic" charset="-128"/>
            </a:endParaRPr>
          </a:p>
        </p:txBody>
      </p:sp>
      <p:graphicFrame>
        <p:nvGraphicFramePr>
          <p:cNvPr id="14" name="Chart 9">
            <a:extLst>
              <a:ext uri="{FF2B5EF4-FFF2-40B4-BE49-F238E27FC236}">
                <a16:creationId xmlns:a16="http://schemas.microsoft.com/office/drawing/2014/main" id="{558D3AA5-5C15-493C-87AB-A2A6A42D7637}"/>
              </a:ext>
            </a:extLst>
          </p:cNvPr>
          <p:cNvGraphicFramePr>
            <a:graphicFrameLocks/>
          </p:cNvGraphicFramePr>
          <p:nvPr>
            <p:extLst>
              <p:ext uri="{D42A27DB-BD31-4B8C-83A1-F6EECF244321}">
                <p14:modId xmlns:p14="http://schemas.microsoft.com/office/powerpoint/2010/main" val="3304655974"/>
              </p:ext>
            </p:extLst>
          </p:nvPr>
        </p:nvGraphicFramePr>
        <p:xfrm>
          <a:off x="193168" y="2232894"/>
          <a:ext cx="3455291" cy="3256499"/>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2">
            <a:extLst>
              <a:ext uri="{FF2B5EF4-FFF2-40B4-BE49-F238E27FC236}">
                <a16:creationId xmlns:a16="http://schemas.microsoft.com/office/drawing/2014/main" id="{07E31F47-F3C0-4CF1-ACEC-A524FB0D9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0712" y="439799"/>
            <a:ext cx="1389882" cy="428825"/>
          </a:xfrm>
          <a:prstGeom prst="rect">
            <a:avLst/>
          </a:prstGeom>
        </p:spPr>
      </p:pic>
    </p:spTree>
    <p:extLst>
      <p:ext uri="{BB962C8B-B14F-4D97-AF65-F5344CB8AC3E}">
        <p14:creationId xmlns:p14="http://schemas.microsoft.com/office/powerpoint/2010/main" val="407974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
            <a:extLst>
              <a:ext uri="{FF2B5EF4-FFF2-40B4-BE49-F238E27FC236}">
                <a16:creationId xmlns:a16="http://schemas.microsoft.com/office/drawing/2014/main" id="{4970AB7B-66E9-C042-8936-0AFB6BC20A71}"/>
              </a:ext>
            </a:extLst>
          </p:cNvPr>
          <p:cNvGraphicFramePr>
            <a:graphicFrameLocks noGrp="1"/>
          </p:cNvGraphicFramePr>
          <p:nvPr>
            <p:extLst>
              <p:ext uri="{D42A27DB-BD31-4B8C-83A1-F6EECF244321}">
                <p14:modId xmlns:p14="http://schemas.microsoft.com/office/powerpoint/2010/main" val="4106402445"/>
              </p:ext>
            </p:extLst>
          </p:nvPr>
        </p:nvGraphicFramePr>
        <p:xfrm>
          <a:off x="271420" y="1244716"/>
          <a:ext cx="8728839" cy="1061539"/>
        </p:xfrm>
        <a:graphic>
          <a:graphicData uri="http://schemas.openxmlformats.org/drawingml/2006/table">
            <a:tbl>
              <a:tblPr firstRow="1" bandRow="1">
                <a:tableStyleId>{2D5ABB26-0587-4C30-8999-92F81FD0307C}</a:tableStyleId>
              </a:tblPr>
              <a:tblGrid>
                <a:gridCol w="2611316">
                  <a:extLst>
                    <a:ext uri="{9D8B030D-6E8A-4147-A177-3AD203B41FA5}">
                      <a16:colId xmlns:a16="http://schemas.microsoft.com/office/drawing/2014/main" val="2641411931"/>
                    </a:ext>
                  </a:extLst>
                </a:gridCol>
                <a:gridCol w="1475261">
                  <a:extLst>
                    <a:ext uri="{9D8B030D-6E8A-4147-A177-3AD203B41FA5}">
                      <a16:colId xmlns:a16="http://schemas.microsoft.com/office/drawing/2014/main" val="288741404"/>
                    </a:ext>
                  </a:extLst>
                </a:gridCol>
                <a:gridCol w="1471168">
                  <a:extLst>
                    <a:ext uri="{9D8B030D-6E8A-4147-A177-3AD203B41FA5}">
                      <a16:colId xmlns:a16="http://schemas.microsoft.com/office/drawing/2014/main" val="1482121898"/>
                    </a:ext>
                  </a:extLst>
                </a:gridCol>
                <a:gridCol w="1585547">
                  <a:extLst>
                    <a:ext uri="{9D8B030D-6E8A-4147-A177-3AD203B41FA5}">
                      <a16:colId xmlns:a16="http://schemas.microsoft.com/office/drawing/2014/main" val="20003"/>
                    </a:ext>
                  </a:extLst>
                </a:gridCol>
                <a:gridCol w="1585547">
                  <a:extLst>
                    <a:ext uri="{9D8B030D-6E8A-4147-A177-3AD203B41FA5}">
                      <a16:colId xmlns:a16="http://schemas.microsoft.com/office/drawing/2014/main" val="20004"/>
                    </a:ext>
                  </a:extLst>
                </a:gridCol>
              </a:tblGrid>
              <a:tr h="2111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noProof="0" dirty="0" err="1">
                          <a:solidFill>
                            <a:schemeClr val="bg1"/>
                          </a:solidFill>
                          <a:latin typeface="HurmeGeometricSans4 Regular"/>
                          <a:ea typeface="Helvetica" charset="0"/>
                          <a:cs typeface="HurmeGeometricSans4 Regular"/>
                        </a:rPr>
                        <a:t>Produit</a:t>
                      </a:r>
                      <a:endParaRPr lang="en-US" sz="1400" b="0" i="0" noProof="0" dirty="0">
                        <a:solidFill>
                          <a:schemeClr val="bg1"/>
                        </a:solidFill>
                        <a:latin typeface="HurmeGeometricSans4 Regular"/>
                        <a:ea typeface="Helvetica" charset="0"/>
                        <a:cs typeface="HurmeGeometricSans4 Regular"/>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noProof="0" dirty="0">
                          <a:solidFill>
                            <a:schemeClr val="bg1"/>
                          </a:solidFill>
                          <a:latin typeface="HurmeGeometricSans4 Regular"/>
                          <a:ea typeface="Helvetica" charset="0"/>
                          <a:cs typeface="HurmeGeometricSans4 Regular"/>
                        </a:rPr>
                        <a:t>2020</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noProof="0" dirty="0">
                          <a:solidFill>
                            <a:schemeClr val="bg1"/>
                          </a:solidFill>
                          <a:latin typeface="HurmeGeometricSans4 Regular"/>
                          <a:ea typeface="Helvetica" charset="0"/>
                          <a:cs typeface="HurmeGeometricSans4 Regular"/>
                        </a:rPr>
                        <a:t>2021</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noProof="0" dirty="0">
                          <a:solidFill>
                            <a:schemeClr val="bg1"/>
                          </a:solidFill>
                          <a:latin typeface="HurmeGeometricSans4 Regular"/>
                          <a:ea typeface="Helvetica" charset="0"/>
                          <a:cs typeface="HurmeGeometricSans4 Regular"/>
                        </a:rPr>
                        <a:t>2022</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noProof="0" dirty="0">
                          <a:solidFill>
                            <a:schemeClr val="bg1"/>
                          </a:solidFill>
                          <a:latin typeface="HurmeGeometricSans4 Regular"/>
                          <a:ea typeface="Helvetica" charset="0"/>
                          <a:cs typeface="HurmeGeometricSans4 Regular"/>
                        </a:rPr>
                        <a:t>2023</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957410319"/>
                  </a:ext>
                </a:extLst>
              </a:tr>
              <a:tr h="7795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noProof="0" dirty="0">
                          <a:solidFill>
                            <a:schemeClr val="accent5"/>
                          </a:solidFill>
                          <a:latin typeface="HurmeGeometricSans4 Regular"/>
                          <a:ea typeface="Helvetica" charset="0"/>
                          <a:cs typeface="HurmeGeometricSans4 Regular"/>
                        </a:rPr>
                        <a:t>Sarconeos (BIO101)</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400" b="0" i="0" noProof="0" dirty="0">
                        <a:solidFill>
                          <a:schemeClr val="tx2"/>
                        </a:solidFill>
                        <a:latin typeface="HurmeGeometricSans4 Regular"/>
                        <a:ea typeface="Helvetica" charset="0"/>
                        <a:cs typeface="HurmeGeometricSans4 Regular"/>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934500"/>
                  </a:ext>
                </a:extLst>
              </a:tr>
            </a:tbl>
          </a:graphicData>
        </a:graphic>
      </p:graphicFrame>
      <p:sp>
        <p:nvSpPr>
          <p:cNvPr id="17" name="Pentagon 16"/>
          <p:cNvSpPr/>
          <p:nvPr/>
        </p:nvSpPr>
        <p:spPr>
          <a:xfrm>
            <a:off x="5142015" y="1680426"/>
            <a:ext cx="3858243" cy="521298"/>
          </a:xfrm>
          <a:prstGeom prst="homePlate">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14288" tIns="14288" rIns="14288" bIns="14288" numCol="1" spcCol="38100" rtlCol="0" anchor="ctr">
            <a:spAutoFit/>
          </a:bodyPr>
          <a:lstStyle/>
          <a:p>
            <a:pPr algn="ctr"/>
            <a:r>
              <a:rPr lang="fr-FR" sz="1600" b="1" dirty="0">
                <a:solidFill>
                  <a:schemeClr val="bg1"/>
                </a:solidFill>
                <a:latin typeface="HurmeGeometricSans4 Regular"/>
                <a:ea typeface="Helvetica" charset="0"/>
                <a:cs typeface="HurmeGeometricSans4 Regular"/>
              </a:rPr>
              <a:t>MYODA-INT </a:t>
            </a:r>
          </a:p>
          <a:p>
            <a:pPr algn="ctr"/>
            <a:r>
              <a:rPr lang="fr-FR" sz="1600" b="1" dirty="0">
                <a:solidFill>
                  <a:schemeClr val="bg1"/>
                </a:solidFill>
                <a:latin typeface="HurmeGeometricSans4 Regular"/>
                <a:ea typeface="Helvetica" charset="0"/>
                <a:cs typeface="HurmeGeometricSans4 Regular"/>
              </a:rPr>
              <a:t>(phase 2/3) </a:t>
            </a:r>
          </a:p>
        </p:txBody>
      </p:sp>
      <p:grpSp>
        <p:nvGrpSpPr>
          <p:cNvPr id="5" name="Group 4"/>
          <p:cNvGrpSpPr/>
          <p:nvPr/>
        </p:nvGrpSpPr>
        <p:grpSpPr>
          <a:xfrm>
            <a:off x="188699" y="2535948"/>
            <a:ext cx="2871417" cy="3819493"/>
            <a:chOff x="322984" y="1200490"/>
            <a:chExt cx="2707559" cy="3092453"/>
          </a:xfrm>
        </p:grpSpPr>
        <p:sp>
          <p:nvSpPr>
            <p:cNvPr id="12" name="Rectangle 11"/>
            <p:cNvSpPr/>
            <p:nvPr/>
          </p:nvSpPr>
          <p:spPr>
            <a:xfrm>
              <a:off x="322984" y="1271891"/>
              <a:ext cx="2707559" cy="3021052"/>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sp>
          <p:nvSpPr>
            <p:cNvPr id="13" name="Rectangle 12"/>
            <p:cNvSpPr/>
            <p:nvPr/>
          </p:nvSpPr>
          <p:spPr>
            <a:xfrm>
              <a:off x="322984" y="1200490"/>
              <a:ext cx="2701093" cy="365551"/>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grpSp>
      <p:grpSp>
        <p:nvGrpSpPr>
          <p:cNvPr id="6" name="Group 5"/>
          <p:cNvGrpSpPr/>
          <p:nvPr/>
        </p:nvGrpSpPr>
        <p:grpSpPr>
          <a:xfrm>
            <a:off x="3182606" y="2553561"/>
            <a:ext cx="2876627" cy="3830105"/>
            <a:chOff x="311605" y="1200490"/>
            <a:chExt cx="2712472" cy="3092512"/>
          </a:xfrm>
        </p:grpSpPr>
        <p:sp>
          <p:nvSpPr>
            <p:cNvPr id="10" name="Rectangle 9"/>
            <p:cNvSpPr/>
            <p:nvPr/>
          </p:nvSpPr>
          <p:spPr>
            <a:xfrm>
              <a:off x="311605" y="1271948"/>
              <a:ext cx="2707559" cy="3021054"/>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sp>
          <p:nvSpPr>
            <p:cNvPr id="11" name="Rectangle 10"/>
            <p:cNvSpPr/>
            <p:nvPr/>
          </p:nvSpPr>
          <p:spPr>
            <a:xfrm>
              <a:off x="322984" y="1200490"/>
              <a:ext cx="2701093" cy="365551"/>
            </a:xfrm>
            <a:prstGeom prst="rect">
              <a:avLst/>
            </a:prstGeom>
            <a:solidFill>
              <a:schemeClr val="accent5"/>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grpSp>
      <p:grpSp>
        <p:nvGrpSpPr>
          <p:cNvPr id="7" name="Group 6"/>
          <p:cNvGrpSpPr/>
          <p:nvPr/>
        </p:nvGrpSpPr>
        <p:grpSpPr>
          <a:xfrm>
            <a:off x="6106533" y="2569771"/>
            <a:ext cx="2893725" cy="3832927"/>
            <a:chOff x="304110" y="1200490"/>
            <a:chExt cx="2728595" cy="3107968"/>
          </a:xfrm>
        </p:grpSpPr>
        <p:sp>
          <p:nvSpPr>
            <p:cNvPr id="8" name="Rectangle 7"/>
            <p:cNvSpPr/>
            <p:nvPr/>
          </p:nvSpPr>
          <p:spPr>
            <a:xfrm>
              <a:off x="304110" y="1287408"/>
              <a:ext cx="2707559" cy="302105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sp>
          <p:nvSpPr>
            <p:cNvPr id="9" name="Rectangle 8"/>
            <p:cNvSpPr/>
            <p:nvPr/>
          </p:nvSpPr>
          <p:spPr>
            <a:xfrm>
              <a:off x="331612" y="1200490"/>
              <a:ext cx="2701093" cy="365551"/>
            </a:xfrm>
            <a:prstGeom prst="rect">
              <a:avLst/>
            </a:prstGeom>
            <a:solidFill>
              <a:srgbClr val="666666"/>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b="0" i="0" u="none" strike="noStrike" cap="none" spc="0" normalizeH="0" baseline="0" dirty="0">
                <a:ln>
                  <a:noFill/>
                </a:ln>
                <a:solidFill>
                  <a:srgbClr val="9B999C"/>
                </a:solidFill>
                <a:effectLst/>
                <a:uFillTx/>
                <a:latin typeface="Open Sans"/>
                <a:ea typeface="Open Sans"/>
                <a:cs typeface="Open Sans"/>
                <a:sym typeface="Open Sans"/>
              </a:endParaRPr>
            </a:p>
          </p:txBody>
        </p:sp>
      </p:grpSp>
      <p:sp>
        <p:nvSpPr>
          <p:cNvPr id="14" name="Rectangle 13"/>
          <p:cNvSpPr/>
          <p:nvPr/>
        </p:nvSpPr>
        <p:spPr>
          <a:xfrm>
            <a:off x="181842" y="2553562"/>
            <a:ext cx="2814351" cy="307777"/>
          </a:xfrm>
          <a:prstGeom prst="rect">
            <a:avLst/>
          </a:prstGeom>
        </p:spPr>
        <p:txBody>
          <a:bodyPr wrap="square" anchor="ctr">
            <a:spAutoFit/>
          </a:bodyPr>
          <a:lstStyle/>
          <a:p>
            <a:pPr algn="ctr"/>
            <a:r>
              <a:rPr lang="en-US" sz="1400" b="1" dirty="0" err="1">
                <a:solidFill>
                  <a:schemeClr val="bg1"/>
                </a:solidFill>
                <a:latin typeface="HurmeGeometricSans4 Regular"/>
                <a:ea typeface="Helvetica" charset="0"/>
                <a:cs typeface="HurmeGeometricSans4 Regular"/>
              </a:rPr>
              <a:t>Contenu</a:t>
            </a:r>
            <a:endParaRPr lang="en-US" sz="1400" b="1" dirty="0">
              <a:solidFill>
                <a:schemeClr val="bg1"/>
              </a:solidFill>
              <a:latin typeface="HurmeGeometricSans4 Regular"/>
              <a:ea typeface="Helvetica" charset="0"/>
              <a:cs typeface="HurmeGeometricSans4 Regular"/>
            </a:endParaRPr>
          </a:p>
        </p:txBody>
      </p:sp>
      <p:sp>
        <p:nvSpPr>
          <p:cNvPr id="15" name="Rectangle 14"/>
          <p:cNvSpPr/>
          <p:nvPr/>
        </p:nvSpPr>
        <p:spPr>
          <a:xfrm>
            <a:off x="3202554" y="2611816"/>
            <a:ext cx="2856679" cy="307777"/>
          </a:xfrm>
          <a:prstGeom prst="rect">
            <a:avLst/>
          </a:prstGeom>
        </p:spPr>
        <p:txBody>
          <a:bodyPr wrap="square" anchor="ctr">
            <a:spAutoFit/>
          </a:bodyPr>
          <a:lstStyle/>
          <a:p>
            <a:pPr algn="ctr"/>
            <a:r>
              <a:rPr lang="en-US" sz="1400" b="1" dirty="0">
                <a:solidFill>
                  <a:schemeClr val="bg1"/>
                </a:solidFill>
                <a:latin typeface="HurmeGeometricSans4 Regular"/>
                <a:ea typeface="Helvetica" charset="0"/>
                <a:cs typeface="HurmeGeometricSans4 Regular"/>
              </a:rPr>
              <a:t>Patients</a:t>
            </a:r>
          </a:p>
        </p:txBody>
      </p:sp>
      <p:sp>
        <p:nvSpPr>
          <p:cNvPr id="18" name="Rectangle 17"/>
          <p:cNvSpPr/>
          <p:nvPr/>
        </p:nvSpPr>
        <p:spPr>
          <a:xfrm>
            <a:off x="3201218" y="3023110"/>
            <a:ext cx="2851469" cy="3108543"/>
          </a:xfrm>
          <a:prstGeom prst="rect">
            <a:avLst/>
          </a:prstGeom>
        </p:spPr>
        <p:txBody>
          <a:bodyPr wrap="square">
            <a:spAutoFit/>
          </a:bodyPr>
          <a:lstStyle/>
          <a:p>
            <a:pPr marL="285750" indent="-285750" defTabSz="914400">
              <a:buClr>
                <a:schemeClr val="accent5"/>
              </a:buClr>
              <a:buFont typeface="Arial" panose="020B0604020202020204" pitchFamily="34" charset="0"/>
              <a:buChar char="•"/>
              <a:defRPr/>
            </a:pPr>
            <a:r>
              <a:rPr lang="fr-FR" altLang="fr-FR" sz="1400" dirty="0">
                <a:solidFill>
                  <a:srgbClr val="666666"/>
                </a:solidFill>
                <a:latin typeface="HurmeGeometricSans4 Regular"/>
              </a:rPr>
              <a:t>Patients atteints de DMD non ambulants :</a:t>
            </a:r>
          </a:p>
          <a:p>
            <a:pPr marL="742950" lvl="1" indent="-285750" defTabSz="914400">
              <a:buClr>
                <a:schemeClr val="accent5"/>
              </a:buClr>
              <a:buFont typeface="Arial" panose="020B0604020202020204" pitchFamily="34" charset="0"/>
              <a:buChar char="•"/>
              <a:defRPr/>
            </a:pPr>
            <a:r>
              <a:rPr lang="en-US" altLang="fr-FR" sz="1400" dirty="0" err="1">
                <a:solidFill>
                  <a:srgbClr val="666666"/>
                </a:solidFill>
                <a:latin typeface="HurmeGeometricSans4 Regular"/>
                <a:ea typeface="Helvetica" charset="0"/>
                <a:cs typeface="HurmeGeometricSans4 Regular"/>
              </a:rPr>
              <a:t>Partie</a:t>
            </a:r>
            <a:r>
              <a:rPr lang="en-US" altLang="fr-FR" sz="1400" dirty="0">
                <a:solidFill>
                  <a:srgbClr val="666666"/>
                </a:solidFill>
                <a:latin typeface="HurmeGeometricSans4 Regular"/>
                <a:ea typeface="Helvetica" charset="0"/>
                <a:cs typeface="HurmeGeometricSans4 Regular"/>
              </a:rPr>
              <a:t> 1: 18 patients</a:t>
            </a:r>
          </a:p>
          <a:p>
            <a:pPr marL="742950" lvl="1" indent="-285750" defTabSz="914400">
              <a:buClr>
                <a:schemeClr val="accent5"/>
              </a:buClr>
              <a:buFont typeface="Arial" panose="020B0604020202020204" pitchFamily="34" charset="0"/>
              <a:buChar char="•"/>
              <a:defRPr/>
            </a:pPr>
            <a:r>
              <a:rPr lang="en-US" altLang="fr-FR" sz="1400" dirty="0" err="1">
                <a:solidFill>
                  <a:srgbClr val="666666"/>
                </a:solidFill>
                <a:latin typeface="HurmeGeometricSans4 Regular"/>
                <a:ea typeface="Helvetica" charset="0"/>
                <a:cs typeface="HurmeGeometricSans4 Regular"/>
              </a:rPr>
              <a:t>Partie</a:t>
            </a:r>
            <a:r>
              <a:rPr lang="en-US" altLang="fr-FR" sz="1400" dirty="0">
                <a:solidFill>
                  <a:srgbClr val="666666"/>
                </a:solidFill>
                <a:latin typeface="HurmeGeometricSans4 Regular"/>
                <a:ea typeface="Helvetica" charset="0"/>
                <a:cs typeface="HurmeGeometricSans4 Regular"/>
              </a:rPr>
              <a:t> 2: addition de 30 patients</a:t>
            </a:r>
          </a:p>
          <a:p>
            <a:pPr marL="742950" lvl="1" indent="-285750" defTabSz="914400">
              <a:buClr>
                <a:schemeClr val="accent5"/>
              </a:buClr>
              <a:buFont typeface="Arial" panose="020B0604020202020204" pitchFamily="34" charset="0"/>
              <a:buChar char="•"/>
              <a:defRPr/>
            </a:pPr>
            <a:r>
              <a:rPr lang="en-US" altLang="fr-FR" sz="1400" dirty="0" err="1">
                <a:solidFill>
                  <a:srgbClr val="666666"/>
                </a:solidFill>
                <a:latin typeface="HurmeGeometricSans4 Regular"/>
                <a:ea typeface="Helvetica" charset="0"/>
                <a:cs typeface="HurmeGeometricSans4 Regular"/>
              </a:rPr>
              <a:t>Partie</a:t>
            </a:r>
            <a:r>
              <a:rPr lang="en-US" altLang="fr-FR" sz="1400" dirty="0">
                <a:solidFill>
                  <a:srgbClr val="666666"/>
                </a:solidFill>
                <a:latin typeface="HurmeGeometricSans4 Regular"/>
                <a:ea typeface="Helvetica" charset="0"/>
                <a:cs typeface="HurmeGeometricSans4 Regular"/>
              </a:rPr>
              <a:t> 3: </a:t>
            </a:r>
            <a:r>
              <a:rPr lang="en-US" altLang="fr-FR" sz="1400" dirty="0" err="1">
                <a:solidFill>
                  <a:srgbClr val="666666"/>
                </a:solidFill>
                <a:latin typeface="HurmeGeometricSans4 Regular"/>
                <a:ea typeface="Helvetica" charset="0"/>
                <a:cs typeface="HurmeGeometricSans4 Regular"/>
              </a:rPr>
              <a:t>jusqu’à</a:t>
            </a:r>
            <a:r>
              <a:rPr lang="en-US" altLang="fr-FR" sz="1400" dirty="0">
                <a:solidFill>
                  <a:srgbClr val="666666"/>
                </a:solidFill>
                <a:latin typeface="HurmeGeometricSans4 Regular"/>
                <a:ea typeface="Helvetica" charset="0"/>
                <a:cs typeface="HurmeGeometricSans4 Regular"/>
              </a:rPr>
              <a:t> 200 patients</a:t>
            </a:r>
          </a:p>
          <a:p>
            <a:pPr marL="285750" indent="-285750" defTabSz="914400">
              <a:buClr>
                <a:schemeClr val="accent5"/>
              </a:buClr>
              <a:buFont typeface="Arial" panose="020B0604020202020204" pitchFamily="34" charset="0"/>
              <a:buChar char="•"/>
              <a:defRPr/>
            </a:pPr>
            <a:r>
              <a:rPr lang="fr-FR" altLang="fr-FR" sz="1400" dirty="0">
                <a:solidFill>
                  <a:srgbClr val="666666"/>
                </a:solidFill>
                <a:latin typeface="HurmeGeometricSans4 Regular"/>
              </a:rPr>
              <a:t>Analyses intermédiaires à la fin des parties 1 et 2</a:t>
            </a:r>
          </a:p>
          <a:p>
            <a:pPr marL="285750" indent="-285750" defTabSz="914400">
              <a:buClr>
                <a:schemeClr val="accent5"/>
              </a:buClr>
              <a:buFont typeface="Arial" panose="020B0604020202020204" pitchFamily="34" charset="0"/>
              <a:buChar char="•"/>
              <a:defRPr/>
            </a:pPr>
            <a:r>
              <a:rPr lang="fr-FR" altLang="fr-FR" sz="1400" dirty="0">
                <a:solidFill>
                  <a:srgbClr val="666666"/>
                </a:solidFill>
                <a:latin typeface="HurmeGeometricSans4 Regular"/>
              </a:rPr>
              <a:t>Recrutement aux Etats-Unis et en Europe</a:t>
            </a:r>
          </a:p>
          <a:p>
            <a:pPr marL="285750" indent="-285750" defTabSz="914400">
              <a:buClr>
                <a:schemeClr val="accent5"/>
              </a:buClr>
              <a:buFont typeface="Arial" panose="020B0604020202020204" pitchFamily="34" charset="0"/>
              <a:buChar char="•"/>
              <a:defRPr/>
            </a:pPr>
            <a:r>
              <a:rPr lang="fr-FR" altLang="fr-FR" sz="1400" dirty="0">
                <a:latin typeface="HurmeGeometricSans4 Regular"/>
                <a:ea typeface="Helvetica" charset="0"/>
                <a:cs typeface="HurmeGeometricSans4 Regular"/>
              </a:rPr>
              <a:t>Soutien des associations de patients </a:t>
            </a:r>
          </a:p>
          <a:p>
            <a:pPr marL="742950" lvl="1" indent="-285750" defTabSz="914400">
              <a:buClr>
                <a:schemeClr val="accent5"/>
              </a:buClr>
              <a:buFont typeface="Arial" panose="020B0604020202020204" pitchFamily="34" charset="0"/>
              <a:buChar char="•"/>
              <a:defRPr/>
            </a:pPr>
            <a:r>
              <a:rPr lang="en-US" altLang="fr-FR" sz="1400" dirty="0">
                <a:solidFill>
                  <a:srgbClr val="666666"/>
                </a:solidFill>
                <a:latin typeface="HurmeGeometricSans4 Regular"/>
                <a:ea typeface="Helvetica" charset="0"/>
                <a:cs typeface="HurmeGeometricSans4 Regular"/>
              </a:rPr>
              <a:t>AFM </a:t>
            </a:r>
            <a:r>
              <a:rPr lang="en-US" altLang="fr-FR" sz="1400" dirty="0" err="1">
                <a:solidFill>
                  <a:srgbClr val="666666"/>
                </a:solidFill>
                <a:latin typeface="HurmeGeometricSans4 Regular"/>
                <a:ea typeface="Helvetica" charset="0"/>
                <a:cs typeface="HurmeGeometricSans4 Regular"/>
              </a:rPr>
              <a:t>Téléthon</a:t>
            </a:r>
            <a:r>
              <a:rPr lang="en-US" altLang="fr-FR" sz="1400" dirty="0">
                <a:solidFill>
                  <a:srgbClr val="666666"/>
                </a:solidFill>
                <a:latin typeface="HurmeGeometricSans4 Regular"/>
                <a:ea typeface="Helvetica" charset="0"/>
                <a:cs typeface="HurmeGeometricSans4 Regular"/>
              </a:rPr>
              <a:t> </a:t>
            </a:r>
            <a:r>
              <a:rPr lang="en-US" altLang="fr-FR" sz="1400" dirty="0" err="1">
                <a:solidFill>
                  <a:srgbClr val="666666"/>
                </a:solidFill>
                <a:latin typeface="HurmeGeometricSans4 Regular"/>
                <a:ea typeface="Helvetica" charset="0"/>
                <a:cs typeface="HurmeGeometricSans4 Regular"/>
              </a:rPr>
              <a:t>en</a:t>
            </a:r>
            <a:r>
              <a:rPr lang="en-US" altLang="fr-FR" sz="1400" dirty="0">
                <a:solidFill>
                  <a:srgbClr val="666666"/>
                </a:solidFill>
                <a:latin typeface="HurmeGeometricSans4 Regular"/>
                <a:ea typeface="Helvetica" charset="0"/>
                <a:cs typeface="HurmeGeometricSans4 Regular"/>
              </a:rPr>
              <a:t> France</a:t>
            </a:r>
          </a:p>
        </p:txBody>
      </p:sp>
      <p:sp>
        <p:nvSpPr>
          <p:cNvPr id="19" name="Rectangle 18"/>
          <p:cNvSpPr/>
          <p:nvPr/>
        </p:nvSpPr>
        <p:spPr>
          <a:xfrm>
            <a:off x="191478" y="3018866"/>
            <a:ext cx="2941412" cy="3323987"/>
          </a:xfrm>
          <a:prstGeom prst="rect">
            <a:avLst/>
          </a:prstGeom>
        </p:spPr>
        <p:txBody>
          <a:bodyPr wrap="square">
            <a:spAutoFit/>
          </a:bodyPr>
          <a:lstStyle/>
          <a:p>
            <a:pPr marL="171450" indent="-171450" defTabSz="914400">
              <a:spcBef>
                <a:spcPts val="600"/>
              </a:spcBef>
              <a:buClr>
                <a:schemeClr val="accent5"/>
              </a:buClr>
              <a:buFont typeface="Arial" charset="0"/>
              <a:buChar char="•"/>
              <a:defRPr/>
            </a:pPr>
            <a:r>
              <a:rPr lang="fr-FR" sz="1300" dirty="0">
                <a:solidFill>
                  <a:srgbClr val="666666"/>
                </a:solidFill>
                <a:latin typeface="HurmeGeometricSans4 Regular"/>
              </a:rPr>
              <a:t>Essai clinique mondial, multicentrique, en double-aveugle, contrôlé par </a:t>
            </a:r>
            <a:r>
              <a:rPr lang="fr-FR" sz="1300" dirty="0">
                <a:latin typeface="HurmeGeometricSans4 Regular"/>
              </a:rPr>
              <a:t>placebo, protocole « </a:t>
            </a:r>
            <a:r>
              <a:rPr lang="fr-FR" sz="1300" dirty="0" err="1">
                <a:latin typeface="HurmeGeometricSans4 Regular"/>
              </a:rPr>
              <a:t>seamless</a:t>
            </a:r>
            <a:r>
              <a:rPr lang="fr-FR" sz="1300" dirty="0">
                <a:latin typeface="HurmeGeometricSans4 Regular"/>
              </a:rPr>
              <a:t> » de phase 1-2-3 </a:t>
            </a:r>
          </a:p>
          <a:p>
            <a:pPr marL="171450" indent="-171450" defTabSz="914400">
              <a:spcBef>
                <a:spcPts val="600"/>
              </a:spcBef>
              <a:buClr>
                <a:schemeClr val="accent5"/>
              </a:buClr>
              <a:buFont typeface="Arial" charset="0"/>
              <a:buChar char="•"/>
              <a:defRPr/>
            </a:pPr>
            <a:r>
              <a:rPr lang="fr-FR" altLang="fr-FR" sz="1300" dirty="0">
                <a:solidFill>
                  <a:srgbClr val="666666"/>
                </a:solidFill>
                <a:latin typeface="HurmeGeometricSans4 Regular"/>
              </a:rPr>
              <a:t>Phase 1 : Innocuité, tolérance et pharmacocinétique (7 premiers jours de traitement avec doses croissantes de BIO101)</a:t>
            </a:r>
          </a:p>
          <a:p>
            <a:pPr marL="171450" indent="-171450" defTabSz="914400">
              <a:spcBef>
                <a:spcPts val="600"/>
              </a:spcBef>
              <a:buClr>
                <a:schemeClr val="accent5"/>
              </a:buClr>
              <a:buFont typeface="Arial" charset="0"/>
              <a:buChar char="•"/>
              <a:defRPr/>
            </a:pPr>
            <a:r>
              <a:rPr lang="fr-FR" altLang="fr-FR" sz="1300" dirty="0">
                <a:solidFill>
                  <a:srgbClr val="666666"/>
                </a:solidFill>
                <a:latin typeface="HurmeGeometricSans4 Regular"/>
              </a:rPr>
              <a:t>Phase 2 : Efficacité de BIO101 (Fonction respiratoire et musculaire en doses continues jusqu'à 52 semaines)</a:t>
            </a:r>
          </a:p>
          <a:p>
            <a:pPr marL="171450" indent="-171450" defTabSz="914400">
              <a:spcBef>
                <a:spcPts val="600"/>
              </a:spcBef>
              <a:buClr>
                <a:schemeClr val="accent5"/>
              </a:buClr>
              <a:buFont typeface="Arial" charset="0"/>
              <a:buChar char="•"/>
              <a:defRPr/>
            </a:pPr>
            <a:r>
              <a:rPr lang="fr-FR" altLang="fr-FR" sz="1300" dirty="0">
                <a:solidFill>
                  <a:srgbClr val="666666"/>
                </a:solidFill>
                <a:latin typeface="HurmeGeometricSans4 Regular"/>
              </a:rPr>
              <a:t>Phase 3: Efficacité de BIO101 (Fonction respiratoire après administration pendant 52 semaines)</a:t>
            </a:r>
          </a:p>
        </p:txBody>
      </p:sp>
      <p:sp>
        <p:nvSpPr>
          <p:cNvPr id="20" name="Rectangle 19">
            <a:extLst>
              <a:ext uri="{FF2B5EF4-FFF2-40B4-BE49-F238E27FC236}">
                <a16:creationId xmlns:a16="http://schemas.microsoft.com/office/drawing/2014/main" id="{AC22FFAC-7341-4941-85A4-6C29E9824EF7}"/>
              </a:ext>
            </a:extLst>
          </p:cNvPr>
          <p:cNvSpPr/>
          <p:nvPr/>
        </p:nvSpPr>
        <p:spPr>
          <a:xfrm>
            <a:off x="6158089" y="2644309"/>
            <a:ext cx="2819860" cy="307777"/>
          </a:xfrm>
          <a:prstGeom prst="rect">
            <a:avLst/>
          </a:prstGeom>
        </p:spPr>
        <p:txBody>
          <a:bodyPr wrap="square" anchor="ctr">
            <a:spAutoFit/>
          </a:bodyPr>
          <a:lstStyle/>
          <a:p>
            <a:pPr algn="ctr"/>
            <a:r>
              <a:rPr lang="en-US" sz="1400" b="1" dirty="0">
                <a:solidFill>
                  <a:schemeClr val="bg1"/>
                </a:solidFill>
                <a:latin typeface="HurmeGeometricSans4 Regular"/>
                <a:ea typeface="Helvetica" charset="0"/>
                <a:cs typeface="HurmeGeometricSans4 Regular"/>
              </a:rPr>
              <a:t>Situation </a:t>
            </a:r>
            <a:r>
              <a:rPr lang="en-US" sz="1400" b="1" dirty="0" err="1">
                <a:solidFill>
                  <a:schemeClr val="bg1"/>
                </a:solidFill>
                <a:latin typeface="HurmeGeometricSans4 Regular"/>
                <a:ea typeface="Helvetica" charset="0"/>
                <a:cs typeface="HurmeGeometricSans4 Regular"/>
              </a:rPr>
              <a:t>réglementaire</a:t>
            </a:r>
            <a:endParaRPr lang="en-US" sz="1400" b="1" dirty="0">
              <a:solidFill>
                <a:schemeClr val="bg1"/>
              </a:solidFill>
              <a:latin typeface="HurmeGeometricSans4 Regular"/>
              <a:ea typeface="Helvetica" charset="0"/>
              <a:cs typeface="HurmeGeometricSans4 Regular"/>
            </a:endParaRPr>
          </a:p>
        </p:txBody>
      </p:sp>
      <p:sp>
        <p:nvSpPr>
          <p:cNvPr id="21" name="Rectangle 20">
            <a:extLst>
              <a:ext uri="{FF2B5EF4-FFF2-40B4-BE49-F238E27FC236}">
                <a16:creationId xmlns:a16="http://schemas.microsoft.com/office/drawing/2014/main" id="{0C068F20-A170-DF40-92EB-0042AC24554F}"/>
              </a:ext>
            </a:extLst>
          </p:cNvPr>
          <p:cNvSpPr/>
          <p:nvPr/>
        </p:nvSpPr>
        <p:spPr>
          <a:xfrm>
            <a:off x="6257580" y="3084330"/>
            <a:ext cx="2593818" cy="1631216"/>
          </a:xfrm>
          <a:prstGeom prst="rect">
            <a:avLst/>
          </a:prstGeom>
        </p:spPr>
        <p:txBody>
          <a:bodyPr wrap="square">
            <a:spAutoFit/>
          </a:bodyPr>
          <a:lstStyle/>
          <a:p>
            <a:pPr marL="285750" indent="-285750" defTabSz="914400">
              <a:spcBef>
                <a:spcPts val="1800"/>
              </a:spcBef>
              <a:buClr>
                <a:schemeClr val="accent5"/>
              </a:buClr>
              <a:buFont typeface="Arial" panose="020B0604020202020204" pitchFamily="34" charset="0"/>
              <a:buChar char="•"/>
              <a:defRPr/>
            </a:pPr>
            <a:r>
              <a:rPr lang="fr-FR" altLang="fr-FR" sz="1400" dirty="0">
                <a:solidFill>
                  <a:srgbClr val="666666"/>
                </a:solidFill>
                <a:latin typeface="HurmeGeometricSans4 Regular"/>
              </a:rPr>
              <a:t>Réunion Pre-IND avec la FDA en octobre 2018</a:t>
            </a:r>
          </a:p>
          <a:p>
            <a:pPr marL="285750" indent="-285750" defTabSz="914400">
              <a:spcBef>
                <a:spcPts val="1800"/>
              </a:spcBef>
              <a:buClr>
                <a:schemeClr val="accent5"/>
              </a:buClr>
              <a:buFont typeface="Arial" panose="020B0604020202020204" pitchFamily="34" charset="0"/>
              <a:buChar char="•"/>
              <a:defRPr/>
            </a:pPr>
            <a:r>
              <a:rPr lang="en-US" altLang="fr-FR" sz="1400" b="1" dirty="0">
                <a:solidFill>
                  <a:schemeClr val="accent5"/>
                </a:solidFill>
                <a:latin typeface="HurmeGeometricSans4 Regular"/>
                <a:ea typeface="Helvetica" charset="0"/>
                <a:cs typeface="HurmeGeometricSans4 Regular"/>
              </a:rPr>
              <a:t>Accord IND de la FDA et CTA de la Belgique </a:t>
            </a:r>
            <a:r>
              <a:rPr lang="en-US" altLang="fr-FR" sz="1400" b="1" dirty="0" err="1">
                <a:solidFill>
                  <a:schemeClr val="accent5"/>
                </a:solidFill>
                <a:latin typeface="HurmeGeometricSans4 Regular"/>
                <a:ea typeface="Helvetica" charset="0"/>
                <a:cs typeface="HurmeGeometricSans4 Regular"/>
              </a:rPr>
              <a:t>en</a:t>
            </a:r>
            <a:r>
              <a:rPr lang="en-US" altLang="fr-FR" sz="1400" b="1" dirty="0">
                <a:solidFill>
                  <a:schemeClr val="accent5"/>
                </a:solidFill>
                <a:latin typeface="HurmeGeometricSans4 Regular"/>
                <a:ea typeface="Helvetica" charset="0"/>
                <a:cs typeface="HurmeGeometricSans4 Regular"/>
              </a:rPr>
              <a:t> 2020</a:t>
            </a:r>
          </a:p>
          <a:p>
            <a:pPr marL="171450" indent="-171450" defTabSz="914400">
              <a:spcBef>
                <a:spcPts val="1800"/>
              </a:spcBef>
              <a:buFont typeface="Arial" charset="0"/>
              <a:buChar char="•"/>
              <a:defRPr/>
            </a:pPr>
            <a:endParaRPr lang="en-US" altLang="fr-FR" sz="1400" b="1" dirty="0">
              <a:solidFill>
                <a:schemeClr val="accent5"/>
              </a:solidFill>
              <a:latin typeface="HurmeGeometricSans4 Regular"/>
              <a:ea typeface="Helvetica" charset="0"/>
              <a:cs typeface="HurmeGeometricSans4 Regular"/>
            </a:endParaRPr>
          </a:p>
        </p:txBody>
      </p:sp>
      <p:pic>
        <p:nvPicPr>
          <p:cNvPr id="23" name="Picture 22">
            <a:extLst>
              <a:ext uri="{FF2B5EF4-FFF2-40B4-BE49-F238E27FC236}">
                <a16:creationId xmlns:a16="http://schemas.microsoft.com/office/drawing/2014/main" id="{ECBC18B2-8FE9-E042-AC30-80E239EF9C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2596" y="455301"/>
            <a:ext cx="1360396" cy="458000"/>
          </a:xfrm>
          <a:prstGeom prst="rect">
            <a:avLst/>
          </a:prstGeom>
        </p:spPr>
      </p:pic>
      <p:sp>
        <p:nvSpPr>
          <p:cNvPr id="26" name="Title 1">
            <a:extLst>
              <a:ext uri="{FF2B5EF4-FFF2-40B4-BE49-F238E27FC236}">
                <a16:creationId xmlns:a16="http://schemas.microsoft.com/office/drawing/2014/main" id="{D447BDB1-75CE-8444-92C7-F56E8676B673}"/>
              </a:ext>
            </a:extLst>
          </p:cNvPr>
          <p:cNvSpPr>
            <a:spLocks noGrp="1"/>
          </p:cNvSpPr>
          <p:nvPr>
            <p:ph type="title"/>
          </p:nvPr>
        </p:nvSpPr>
        <p:spPr>
          <a:xfrm>
            <a:off x="433361" y="308743"/>
            <a:ext cx="7139235" cy="956234"/>
          </a:xfrm>
        </p:spPr>
        <p:txBody>
          <a:bodyPr>
            <a:noAutofit/>
          </a:bodyPr>
          <a:lstStyle/>
          <a:p>
            <a:r>
              <a:rPr lang="fr-FR" dirty="0"/>
              <a:t>MYODA-INT: Accord de la FDA pour démarrer l’étude de phase 2/3</a:t>
            </a:r>
            <a:br>
              <a:rPr lang="en-US" dirty="0"/>
            </a:br>
            <a:endParaRPr lang="en-US" dirty="0"/>
          </a:p>
        </p:txBody>
      </p:sp>
      <p:sp>
        <p:nvSpPr>
          <p:cNvPr id="25" name="Slide Number Placeholder 2">
            <a:extLst>
              <a:ext uri="{FF2B5EF4-FFF2-40B4-BE49-F238E27FC236}">
                <a16:creationId xmlns:a16="http://schemas.microsoft.com/office/drawing/2014/main" id="{F1EED9F2-4488-3345-9A8B-6A25F3F86814}"/>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19</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35577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0"/>
            <a:ext cx="8318499" cy="956234"/>
          </a:xfrm>
        </p:spPr>
        <p:txBody>
          <a:bodyPr/>
          <a:lstStyle/>
          <a:p>
            <a:r>
              <a:rPr lang="en-US" dirty="0" err="1"/>
              <a:t>Déclarations</a:t>
            </a:r>
            <a:r>
              <a:rPr lang="en-US" dirty="0"/>
              <a:t> </a:t>
            </a:r>
            <a:r>
              <a:rPr lang="en-US" dirty="0" err="1"/>
              <a:t>prospectives</a:t>
            </a:r>
            <a:endParaRPr lang="en-US" b="0" dirty="0">
              <a:latin typeface="HurmeGeometricSans4 SemiBold"/>
              <a:cs typeface="HurmeGeometricSans4 SemiBold"/>
            </a:endParaRPr>
          </a:p>
        </p:txBody>
      </p:sp>
      <p:sp>
        <p:nvSpPr>
          <p:cNvPr id="7" name="Slide Number Placeholder 6"/>
          <p:cNvSpPr>
            <a:spLocks noGrp="1"/>
          </p:cNvSpPr>
          <p:nvPr>
            <p:ph type="sldNum" sz="quarter" idx="12"/>
          </p:nvPr>
        </p:nvSpPr>
        <p:spPr/>
        <p:txBody>
          <a:bodyPr/>
          <a:lstStyle/>
          <a:p>
            <a:fld id="{30090C8A-1B40-4CCF-A0FD-EFB1A21F8E3E}" type="slidenum">
              <a:rPr lang="fr-FR" smtClean="0">
                <a:solidFill>
                  <a:schemeClr val="bg2">
                    <a:lumMod val="25000"/>
                  </a:schemeClr>
                </a:solidFill>
                <a:latin typeface="HurmeGeometricSans4 Regular"/>
                <a:ea typeface="MS PGothic" charset="-128"/>
              </a:rPr>
              <a:t>2</a:t>
            </a:fld>
            <a:endParaRPr lang="fr-FR" dirty="0">
              <a:solidFill>
                <a:schemeClr val="bg2">
                  <a:lumMod val="25000"/>
                </a:schemeClr>
              </a:solidFill>
              <a:latin typeface="HurmeGeometricSans4 Regular"/>
              <a:ea typeface="MS PGothic" charset="-128"/>
            </a:endParaRPr>
          </a:p>
        </p:txBody>
      </p:sp>
      <p:sp>
        <p:nvSpPr>
          <p:cNvPr id="8" name="Content Placeholder 7"/>
          <p:cNvSpPr>
            <a:spLocks noGrp="1"/>
          </p:cNvSpPr>
          <p:nvPr>
            <p:ph sz="quarter" idx="13"/>
          </p:nvPr>
        </p:nvSpPr>
        <p:spPr>
          <a:xfrm>
            <a:off x="457200" y="1156027"/>
            <a:ext cx="8081962" cy="4796491"/>
          </a:xfrm>
        </p:spPr>
        <p:txBody>
          <a:bodyPr>
            <a:noAutofit/>
          </a:bodyPr>
          <a:lstStyle/>
          <a:p>
            <a:pPr marL="0" indent="0">
              <a:buNone/>
            </a:pPr>
            <a:r>
              <a:rPr lang="fr-FR" sz="1400" dirty="0">
                <a:solidFill>
                  <a:schemeClr val="bg2">
                    <a:lumMod val="25000"/>
                  </a:schemeClr>
                </a:solidFill>
                <a:ea typeface="MS PGothic" charset="-128"/>
              </a:rPr>
              <a:t>Toutes les déclarations concernant les résultats financiers et/ou opérationnels futurs, les progrès de la recherche, le développement clinique et les opportunités potentielles pour </a:t>
            </a:r>
            <a:r>
              <a:rPr lang="fr-FR" sz="1400" dirty="0" err="1">
                <a:solidFill>
                  <a:schemeClr val="bg2">
                    <a:lumMod val="25000"/>
                  </a:schemeClr>
                </a:solidFill>
                <a:ea typeface="MS PGothic" charset="-128"/>
              </a:rPr>
              <a:t>Biophytis</a:t>
            </a:r>
            <a:r>
              <a:rPr lang="fr-FR" sz="1400" dirty="0">
                <a:solidFill>
                  <a:schemeClr val="bg2">
                    <a:lumMod val="25000"/>
                  </a:schemeClr>
                </a:solidFill>
                <a:ea typeface="MS PGothic" charset="-128"/>
              </a:rPr>
              <a:t> SA (la «Société») et ses produits, ainsi que d’autres déclarations concernant les attentes, convictions, objectifs et projets futurs ou les perspectives exprimées par le management constituent des déclarations prospectives.</a:t>
            </a:r>
          </a:p>
          <a:p>
            <a:pPr marL="0" indent="0">
              <a:buNone/>
            </a:pPr>
            <a:r>
              <a:rPr lang="fr-FR" sz="1400" dirty="0">
                <a:solidFill>
                  <a:schemeClr val="bg2">
                    <a:lumMod val="25000"/>
                  </a:schemeClr>
                </a:solidFill>
                <a:ea typeface="MS PGothic" charset="-128"/>
              </a:rPr>
              <a:t>Toute déclaration qui n'est pas un fait historique (y compris, mais sans s'y limiter, des déclarations contenant des termes tels que «sera,», «croit», «prévoit», «anticipe», «prévoit», «estime») doit également être considérée comme étant des déclarations prospectives.</a:t>
            </a:r>
          </a:p>
          <a:p>
            <a:pPr marL="0" indent="0">
              <a:buNone/>
            </a:pPr>
            <a:r>
              <a:rPr lang="fr-FR" sz="1400" dirty="0">
                <a:solidFill>
                  <a:schemeClr val="bg2">
                    <a:lumMod val="25000"/>
                  </a:schemeClr>
                </a:solidFill>
                <a:ea typeface="MS PGothic" charset="-128"/>
              </a:rPr>
              <a:t>De par leur nature, les déclarations prospectives impliquent des risques et des incertitudes, notamment des risques inhérents au développement ou à la commercialisation de produits potentiels, des incertitudes sur les résultats des essais cliniques ou des approbations réglementaires, le besoin et la capacité d'obtenir des capitaux futurs et d'autres risques, veuillez-vous référer à la section « Facteurs de Risque » du Prospectus d’Admission des actions de la Société à la cotation sur le marché Euronext </a:t>
            </a:r>
            <a:r>
              <a:rPr lang="fr-FR" sz="1400" dirty="0" err="1">
                <a:solidFill>
                  <a:schemeClr val="bg2">
                    <a:lumMod val="25000"/>
                  </a:schemeClr>
                </a:solidFill>
                <a:ea typeface="MS PGothic" charset="-128"/>
              </a:rPr>
              <a:t>Growth</a:t>
            </a:r>
            <a:r>
              <a:rPr lang="fr-FR" sz="1400" dirty="0">
                <a:solidFill>
                  <a:schemeClr val="bg2">
                    <a:lumMod val="25000"/>
                  </a:schemeClr>
                </a:solidFill>
                <a:ea typeface="MS PGothic" charset="-128"/>
              </a:rPr>
              <a:t> d’Euronext à Paris déposé́ auprès de l’AMF et disponible sur les sites Internet de l’AMF (www.amf-france.org) et de BIOPHYTIS (www.biophytis.com).</a:t>
            </a:r>
          </a:p>
          <a:p>
            <a:pPr marL="0" indent="0">
              <a:buNone/>
            </a:pPr>
            <a:r>
              <a:rPr lang="fr-FR" sz="1400" dirty="0">
                <a:solidFill>
                  <a:schemeClr val="bg2">
                    <a:lumMod val="25000"/>
                  </a:schemeClr>
                </a:solidFill>
                <a:ea typeface="MS PGothic" charset="-128"/>
              </a:rPr>
              <a:t>Les résultats réels peuvent différer considérablement des résultats anticipés dans ces déclarations prospectives et, en tant que tels, doivent être évalués en même temps que les nombreuses incertitudes qui affectent l’activité de la Société. Toutes les déclarations prospectives que nous faisons dans cette présentation ne sont valables qu’à la date de cette déclaration, et nous n’assumons aucune obligation de mettre à jour ces déclarations pour refléter des événements ou des circonstances postérieurs à la date de cette présentation, sauf si la loi l’impose.</a:t>
            </a:r>
          </a:p>
        </p:txBody>
      </p:sp>
    </p:spTree>
    <p:extLst>
      <p:ext uri="{BB962C8B-B14F-4D97-AF65-F5344CB8AC3E}">
        <p14:creationId xmlns:p14="http://schemas.microsoft.com/office/powerpoint/2010/main" val="425560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3736" y="1293948"/>
            <a:ext cx="5559682" cy="2616101"/>
          </a:xfrm>
          <a:prstGeom prst="rect">
            <a:avLst/>
          </a:prstGeom>
        </p:spPr>
        <p:txBody>
          <a:bodyPr wrap="square">
            <a:spAutoFit/>
          </a:bodyPr>
          <a:lstStyle/>
          <a:p>
            <a:pPr marL="171450" indent="-171450">
              <a:spcBef>
                <a:spcPts val="12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La DMLA est un trouble fréquent de la vue chez les personnes de plus de 50 ans qui affecte la partie centrale de la rétine, appelée macula</a:t>
            </a:r>
          </a:p>
          <a:p>
            <a:pPr marL="171450" indent="-171450">
              <a:spcBef>
                <a:spcPts val="12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Peut altérer des fonctions telles que la lecture, la conduite et la reconnaissance faciale et a un impact majeur sur la qualité de vie et l’autonomie.</a:t>
            </a:r>
          </a:p>
          <a:p>
            <a:pPr marL="171450" indent="-171450">
              <a:spcBef>
                <a:spcPts val="12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Maladie multifactorielle principalement causée, d’après nous, par l'accumulation d'A2E (un sous-produit du cycle du pigment visuel) qui conduit à la dégénérescence de la rétine</a:t>
            </a:r>
            <a:endParaRPr lang="en-US" sz="1600" dirty="0">
              <a:solidFill>
                <a:srgbClr val="666666"/>
              </a:solidFill>
              <a:latin typeface="HurmeGeometricSans4 Regular"/>
            </a:endParaRPr>
          </a:p>
        </p:txBody>
      </p:sp>
      <p:sp>
        <p:nvSpPr>
          <p:cNvPr id="8" name="Rectangle 7">
            <a:extLst>
              <a:ext uri="{FF2B5EF4-FFF2-40B4-BE49-F238E27FC236}">
                <a16:creationId xmlns:a16="http://schemas.microsoft.com/office/drawing/2014/main" id="{3ABC5299-5F31-354D-A886-DEB65137CAD7}"/>
              </a:ext>
            </a:extLst>
          </p:cNvPr>
          <p:cNvSpPr/>
          <p:nvPr/>
        </p:nvSpPr>
        <p:spPr>
          <a:xfrm>
            <a:off x="3310759" y="3975593"/>
            <a:ext cx="5689500" cy="2462213"/>
          </a:xfrm>
          <a:prstGeom prst="rect">
            <a:avLst/>
          </a:prstGeom>
        </p:spPr>
        <p:txBody>
          <a:bodyPr wrap="square">
            <a:spAutoFit/>
          </a:bodyPr>
          <a:lstStyle/>
          <a:p>
            <a:pPr marL="171450" indent="-171450">
              <a:spcBef>
                <a:spcPts val="12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85 à 90% des patients atteints de DMLA ont une forme sèche; au stade précoce, intermédiaire ou avancé, connu sous le nom d’atrophie géographique (AG)</a:t>
            </a:r>
          </a:p>
          <a:p>
            <a:pPr marL="171450" indent="-171450">
              <a:spcBef>
                <a:spcPts val="6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Aucun traitement n’a été approuvé pour toutes les étapes de la DMLA forme sèche, y compris l'AG</a:t>
            </a:r>
          </a:p>
          <a:p>
            <a:pPr marL="171450" indent="-171450">
              <a:spcBef>
                <a:spcPts val="600"/>
              </a:spcBef>
              <a:buClr>
                <a:srgbClr val="8493FF"/>
              </a:buClr>
              <a:buFont typeface="Arial" panose="020B0604020202020204" pitchFamily="34" charset="0"/>
              <a:buChar char="•"/>
            </a:pPr>
            <a:r>
              <a:rPr lang="fr-FR" sz="1600" dirty="0">
                <a:solidFill>
                  <a:srgbClr val="666666"/>
                </a:solidFill>
                <a:latin typeface="HurmeGeometricSans4 Regular"/>
                <a:ea typeface="Helvetica" charset="0"/>
                <a:cs typeface="HurmeGeometricSans4 Regular"/>
              </a:rPr>
              <a:t>Nous développons actuellement </a:t>
            </a:r>
            <a:r>
              <a:rPr lang="fr-FR" sz="1600" dirty="0" err="1">
                <a:solidFill>
                  <a:srgbClr val="666666"/>
                </a:solidFill>
                <a:latin typeface="HurmeGeometricSans4 Regular"/>
                <a:ea typeface="Helvetica" charset="0"/>
                <a:cs typeface="HurmeGeometricSans4 Regular"/>
              </a:rPr>
              <a:t>Macuneos</a:t>
            </a:r>
            <a:r>
              <a:rPr lang="fr-FR" sz="1600" dirty="0">
                <a:solidFill>
                  <a:srgbClr val="666666"/>
                </a:solidFill>
                <a:latin typeface="HurmeGeometricSans4 Regular"/>
                <a:ea typeface="Helvetica" charset="0"/>
                <a:cs typeface="HurmeGeometricSans4 Regular"/>
              </a:rPr>
              <a:t> pour traiter les patients atteints de DMLA forme sèche intermédiaire afin de prévenir la progression</a:t>
            </a:r>
            <a:r>
              <a:rPr lang="fr-FR" sz="1600" dirty="0">
                <a:solidFill>
                  <a:srgbClr val="C00000"/>
                </a:solidFill>
                <a:latin typeface="HurmeGeometricSans4 Regular"/>
                <a:ea typeface="Helvetica" charset="0"/>
                <a:cs typeface="HurmeGeometricSans4 Regular"/>
              </a:rPr>
              <a:t> </a:t>
            </a:r>
            <a:r>
              <a:rPr lang="fr-FR" sz="1600" dirty="0">
                <a:solidFill>
                  <a:srgbClr val="666666"/>
                </a:solidFill>
                <a:latin typeface="HurmeGeometricSans4 Regular"/>
                <a:ea typeface="Helvetica" charset="0"/>
                <a:cs typeface="HurmeGeometricSans4 Regular"/>
              </a:rPr>
              <a:t>à un stade avancé (DMLA forme humide + AG), entrainant une perte de vision sévère</a:t>
            </a:r>
          </a:p>
        </p:txBody>
      </p:sp>
      <p:sp>
        <p:nvSpPr>
          <p:cNvPr id="19" name="Rectangle 18">
            <a:extLst>
              <a:ext uri="{FF2B5EF4-FFF2-40B4-BE49-F238E27FC236}">
                <a16:creationId xmlns:a16="http://schemas.microsoft.com/office/drawing/2014/main" id="{A586E56D-A7FE-4647-943F-DE63BAB20F6D}"/>
              </a:ext>
            </a:extLst>
          </p:cNvPr>
          <p:cNvSpPr/>
          <p:nvPr/>
        </p:nvSpPr>
        <p:spPr>
          <a:xfrm>
            <a:off x="658260" y="4789207"/>
            <a:ext cx="1714500"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78%</a:t>
            </a:r>
          </a:p>
        </p:txBody>
      </p:sp>
      <p:sp>
        <p:nvSpPr>
          <p:cNvPr id="20" name="Rectangle 19">
            <a:extLst>
              <a:ext uri="{FF2B5EF4-FFF2-40B4-BE49-F238E27FC236}">
                <a16:creationId xmlns:a16="http://schemas.microsoft.com/office/drawing/2014/main" id="{1A7723BC-BE66-BE43-A4B5-BC62C5F6544C}"/>
              </a:ext>
            </a:extLst>
          </p:cNvPr>
          <p:cNvSpPr/>
          <p:nvPr/>
        </p:nvSpPr>
        <p:spPr>
          <a:xfrm>
            <a:off x="1188030" y="4115925"/>
            <a:ext cx="1714500"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22%</a:t>
            </a:r>
          </a:p>
        </p:txBody>
      </p:sp>
      <p:sp>
        <p:nvSpPr>
          <p:cNvPr id="22" name="Rectangle 21">
            <a:extLst>
              <a:ext uri="{FF2B5EF4-FFF2-40B4-BE49-F238E27FC236}">
                <a16:creationId xmlns:a16="http://schemas.microsoft.com/office/drawing/2014/main" id="{3CC37974-708C-6747-B978-9D7C6C7EA245}"/>
              </a:ext>
            </a:extLst>
          </p:cNvPr>
          <p:cNvSpPr/>
          <p:nvPr/>
        </p:nvSpPr>
        <p:spPr>
          <a:xfrm>
            <a:off x="6800850" y="2612551"/>
            <a:ext cx="1714500"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90%</a:t>
            </a:r>
          </a:p>
        </p:txBody>
      </p:sp>
      <p:sp>
        <p:nvSpPr>
          <p:cNvPr id="23" name="TextBox 22">
            <a:extLst>
              <a:ext uri="{FF2B5EF4-FFF2-40B4-BE49-F238E27FC236}">
                <a16:creationId xmlns:a16="http://schemas.microsoft.com/office/drawing/2014/main" id="{F9F6A9DD-87E1-2D49-92F1-072A34BE8A92}"/>
              </a:ext>
            </a:extLst>
          </p:cNvPr>
          <p:cNvSpPr txBox="1"/>
          <p:nvPr/>
        </p:nvSpPr>
        <p:spPr>
          <a:xfrm>
            <a:off x="1511808" y="6397912"/>
            <a:ext cx="7003542" cy="336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r>
              <a:rPr lang="en-US" sz="1000" dirty="0">
                <a:solidFill>
                  <a:schemeClr val="accent1"/>
                </a:solidFill>
                <a:latin typeface="HurmeGeometricSans4 Regular"/>
                <a:ea typeface="Helvetica" charset="0"/>
                <a:cs typeface="HurmeGeometricSans4 Regular"/>
              </a:rPr>
              <a:t>1. Source: </a:t>
            </a:r>
            <a:r>
              <a:rPr lang="en-US" sz="1000" dirty="0">
                <a:solidFill>
                  <a:schemeClr val="accent1"/>
                </a:solidFill>
                <a:latin typeface="HurmeGeometricSans4 Regular"/>
              </a:rPr>
              <a:t>Wang </a:t>
            </a:r>
            <a:r>
              <a:rPr lang="en-US" sz="1000" i="1" dirty="0">
                <a:solidFill>
                  <a:schemeClr val="accent1"/>
                </a:solidFill>
                <a:latin typeface="HurmeGeometricSans4 Regular"/>
              </a:rPr>
              <a:t>et al</a:t>
            </a:r>
            <a:r>
              <a:rPr lang="en-US" sz="1000" dirty="0">
                <a:solidFill>
                  <a:schemeClr val="accent1"/>
                </a:solidFill>
                <a:latin typeface="HurmeGeometricSans4 Regular"/>
              </a:rPr>
              <a:t>., Lancet Glob Health 2014; 2: e106–16</a:t>
            </a:r>
            <a:r>
              <a:rPr lang="en-US" sz="1000" dirty="0">
                <a:solidFill>
                  <a:schemeClr val="accent1"/>
                </a:solidFill>
                <a:latin typeface="HurmeGeometricSans4 Regular"/>
                <a:ea typeface="Helvetica" charset="0"/>
                <a:cs typeface="HurmeGeometricSans4 Regular"/>
              </a:rPr>
              <a:t>. Supplemental Table 7: </a:t>
            </a:r>
            <a:r>
              <a:rPr lang="en-US" sz="1000" dirty="0">
                <a:solidFill>
                  <a:schemeClr val="accent1"/>
                </a:solidFill>
                <a:latin typeface="HurmeGeometricSans4 Regular"/>
              </a:rPr>
              <a:t>Projection of Number of People with Early, Late and Any AMD by Regions</a:t>
            </a:r>
            <a:r>
              <a:rPr lang="en-US" sz="1000" dirty="0">
                <a:solidFill>
                  <a:schemeClr val="accent1"/>
                </a:solidFill>
                <a:latin typeface="HurmeGeometricSans4 Regular"/>
                <a:ea typeface="Helvetica" charset="0"/>
                <a:cs typeface="HurmeGeometricSans4 Regular"/>
              </a:rPr>
              <a:t>  </a:t>
            </a:r>
            <a:endParaRPr lang="en-US" sz="1000" dirty="0">
              <a:solidFill>
                <a:schemeClr val="accent1"/>
              </a:solidFill>
              <a:latin typeface="HurmeGeometricSans4 Regular"/>
            </a:endParaRPr>
          </a:p>
        </p:txBody>
      </p:sp>
      <p:graphicFrame>
        <p:nvGraphicFramePr>
          <p:cNvPr id="28" name="Chart 27">
            <a:extLst>
              <a:ext uri="{FF2B5EF4-FFF2-40B4-BE49-F238E27FC236}">
                <a16:creationId xmlns:a16="http://schemas.microsoft.com/office/drawing/2014/main" id="{A6658E67-B21B-304B-A2F8-7A655A29A018}"/>
              </a:ext>
            </a:extLst>
          </p:cNvPr>
          <p:cNvGraphicFramePr/>
          <p:nvPr/>
        </p:nvGraphicFramePr>
        <p:xfrm>
          <a:off x="6579691" y="1689301"/>
          <a:ext cx="2046716" cy="2436624"/>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a:extLst>
              <a:ext uri="{FF2B5EF4-FFF2-40B4-BE49-F238E27FC236}">
                <a16:creationId xmlns:a16="http://schemas.microsoft.com/office/drawing/2014/main" id="{7BCC01B4-DED1-3B44-B20F-AFD98A1992A0}"/>
              </a:ext>
            </a:extLst>
          </p:cNvPr>
          <p:cNvSpPr/>
          <p:nvPr/>
        </p:nvSpPr>
        <p:spPr>
          <a:xfrm>
            <a:off x="6943673" y="1868322"/>
            <a:ext cx="1714500"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10%</a:t>
            </a:r>
          </a:p>
        </p:txBody>
      </p:sp>
      <p:sp>
        <p:nvSpPr>
          <p:cNvPr id="30" name="Rectangle 29">
            <a:extLst>
              <a:ext uri="{FF2B5EF4-FFF2-40B4-BE49-F238E27FC236}">
                <a16:creationId xmlns:a16="http://schemas.microsoft.com/office/drawing/2014/main" id="{877785EA-1C6B-814F-AE8E-EB1F10C22499}"/>
              </a:ext>
            </a:extLst>
          </p:cNvPr>
          <p:cNvSpPr/>
          <p:nvPr/>
        </p:nvSpPr>
        <p:spPr>
          <a:xfrm>
            <a:off x="6689793" y="2696907"/>
            <a:ext cx="1714500"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90%</a:t>
            </a:r>
          </a:p>
        </p:txBody>
      </p:sp>
      <p:sp>
        <p:nvSpPr>
          <p:cNvPr id="33" name="Rectangle 32">
            <a:extLst>
              <a:ext uri="{FF2B5EF4-FFF2-40B4-BE49-F238E27FC236}">
                <a16:creationId xmlns:a16="http://schemas.microsoft.com/office/drawing/2014/main" id="{69D31AEB-8543-5248-937B-6AC55CC1B8BD}"/>
              </a:ext>
            </a:extLst>
          </p:cNvPr>
          <p:cNvSpPr/>
          <p:nvPr/>
        </p:nvSpPr>
        <p:spPr>
          <a:xfrm>
            <a:off x="7091159" y="1914209"/>
            <a:ext cx="1446786"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10%</a:t>
            </a:r>
          </a:p>
        </p:txBody>
      </p:sp>
      <p:sp>
        <p:nvSpPr>
          <p:cNvPr id="34" name="Rectangle 33">
            <a:extLst>
              <a:ext uri="{FF2B5EF4-FFF2-40B4-BE49-F238E27FC236}">
                <a16:creationId xmlns:a16="http://schemas.microsoft.com/office/drawing/2014/main" id="{7561C922-A37B-6E42-B9A4-4F899F0DA54D}"/>
              </a:ext>
            </a:extLst>
          </p:cNvPr>
          <p:cNvSpPr/>
          <p:nvPr/>
        </p:nvSpPr>
        <p:spPr>
          <a:xfrm>
            <a:off x="6823650" y="2703140"/>
            <a:ext cx="1446786" cy="338554"/>
          </a:xfrm>
          <a:prstGeom prst="rect">
            <a:avLst/>
          </a:prstGeom>
        </p:spPr>
        <p:txBody>
          <a:bodyPr wrap="square" anchor="ctr">
            <a:spAutoFit/>
          </a:bodyPr>
          <a:lstStyle/>
          <a:p>
            <a:pPr algn="ctr"/>
            <a:r>
              <a:rPr lang="en-US" sz="1600" b="1" dirty="0">
                <a:solidFill>
                  <a:schemeClr val="bg1"/>
                </a:solidFill>
                <a:latin typeface="HurmeGeometricSans4 Regular"/>
                <a:ea typeface="Helvetica" charset="0"/>
                <a:cs typeface="HurmeGeometricSans4 Regular"/>
              </a:rPr>
              <a:t>90%</a:t>
            </a:r>
          </a:p>
        </p:txBody>
      </p:sp>
      <p:graphicFrame>
        <p:nvGraphicFramePr>
          <p:cNvPr id="35" name="Chart 34">
            <a:extLst>
              <a:ext uri="{FF2B5EF4-FFF2-40B4-BE49-F238E27FC236}">
                <a16:creationId xmlns:a16="http://schemas.microsoft.com/office/drawing/2014/main" id="{73B26E4C-B0F7-48E9-A60D-6D010B8009B8}"/>
              </a:ext>
            </a:extLst>
          </p:cNvPr>
          <p:cNvGraphicFramePr>
            <a:graphicFrameLocks/>
          </p:cNvGraphicFramePr>
          <p:nvPr>
            <p:extLst>
              <p:ext uri="{D42A27DB-BD31-4B8C-83A1-F6EECF244321}">
                <p14:modId xmlns:p14="http://schemas.microsoft.com/office/powerpoint/2010/main" val="3396821642"/>
              </p:ext>
            </p:extLst>
          </p:nvPr>
        </p:nvGraphicFramePr>
        <p:xfrm>
          <a:off x="345555" y="3607304"/>
          <a:ext cx="307153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7C4DAD81-BD98-4C40-A862-B2D26EF26C5C}"/>
              </a:ext>
            </a:extLst>
          </p:cNvPr>
          <p:cNvGraphicFramePr>
            <a:graphicFrameLocks/>
          </p:cNvGraphicFramePr>
          <p:nvPr>
            <p:extLst>
              <p:ext uri="{D42A27DB-BD31-4B8C-83A1-F6EECF244321}">
                <p14:modId xmlns:p14="http://schemas.microsoft.com/office/powerpoint/2010/main" val="2830317875"/>
              </p:ext>
            </p:extLst>
          </p:nvPr>
        </p:nvGraphicFramePr>
        <p:xfrm>
          <a:off x="5985963" y="984572"/>
          <a:ext cx="2936455" cy="3065806"/>
        </p:xfrm>
        <a:graphic>
          <a:graphicData uri="http://schemas.openxmlformats.org/drawingml/2006/chart">
            <c:chart xmlns:c="http://schemas.openxmlformats.org/drawingml/2006/chart" xmlns:r="http://schemas.openxmlformats.org/officeDocument/2006/relationships" r:id="rId4"/>
          </a:graphicData>
        </a:graphic>
      </p:graphicFrame>
      <p:sp>
        <p:nvSpPr>
          <p:cNvPr id="24" name="Slide Number Placeholder 2">
            <a:extLst>
              <a:ext uri="{FF2B5EF4-FFF2-40B4-BE49-F238E27FC236}">
                <a16:creationId xmlns:a16="http://schemas.microsoft.com/office/drawing/2014/main" id="{F8BDF56B-EBB6-4746-8A96-4574AF0557AA}"/>
              </a:ext>
            </a:extLst>
          </p:cNvPr>
          <p:cNvSpPr txBox="1">
            <a:spLocks/>
          </p:cNvSpPr>
          <p:nvPr/>
        </p:nvSpPr>
        <p:spPr>
          <a:xfrm>
            <a:off x="6942859" y="6415565"/>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0090C8A-1B40-4CCF-A0FD-EFB1A21F8E3E}" type="slidenum">
              <a:rPr lang="fr-FR" sz="1200" smtClean="0">
                <a:solidFill>
                  <a:schemeClr val="bg2">
                    <a:lumMod val="25000"/>
                  </a:schemeClr>
                </a:solidFill>
                <a:latin typeface="HurmeGeometricSans4 Regular"/>
                <a:ea typeface="MS PGothic" charset="-128"/>
              </a:rPr>
              <a:pPr algn="r"/>
              <a:t>20</a:t>
            </a:fld>
            <a:endParaRPr lang="fr-FR" sz="1200" dirty="0">
              <a:solidFill>
                <a:schemeClr val="bg2">
                  <a:lumMod val="25000"/>
                </a:schemeClr>
              </a:solidFill>
              <a:latin typeface="HurmeGeometricSans4 Regular"/>
              <a:ea typeface="MS PGothic" charset="-128"/>
            </a:endParaRPr>
          </a:p>
        </p:txBody>
      </p:sp>
      <p:sp>
        <p:nvSpPr>
          <p:cNvPr id="18" name="Title 1">
            <a:extLst>
              <a:ext uri="{FF2B5EF4-FFF2-40B4-BE49-F238E27FC236}">
                <a16:creationId xmlns:a16="http://schemas.microsoft.com/office/drawing/2014/main" id="{6FF05116-88C2-7640-8F88-D1D0E04D4374}"/>
              </a:ext>
            </a:extLst>
          </p:cNvPr>
          <p:cNvSpPr txBox="1">
            <a:spLocks/>
          </p:cNvSpPr>
          <p:nvPr/>
        </p:nvSpPr>
        <p:spPr>
          <a:xfrm>
            <a:off x="428854" y="0"/>
            <a:ext cx="7701355" cy="9562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i="0" kern="1200">
                <a:solidFill>
                  <a:schemeClr val="accent5"/>
                </a:solidFill>
                <a:latin typeface="HurmeGeometricSans4 SemiBold"/>
                <a:ea typeface="+mj-ea"/>
                <a:cs typeface="HurmeGeometricSans4 SemiBold"/>
              </a:defRPr>
            </a:lvl1pPr>
          </a:lstStyle>
          <a:p>
            <a:r>
              <a:rPr lang="fr-FR" dirty="0"/>
              <a:t>DMLA forme sèche: un besoin médical non satisfait en l'absence de médicament approuvé</a:t>
            </a:r>
            <a:endParaRPr lang="en-US" dirty="0"/>
          </a:p>
        </p:txBody>
      </p:sp>
      <p:grpSp>
        <p:nvGrpSpPr>
          <p:cNvPr id="4" name="Group 3">
            <a:extLst>
              <a:ext uri="{FF2B5EF4-FFF2-40B4-BE49-F238E27FC236}">
                <a16:creationId xmlns:a16="http://schemas.microsoft.com/office/drawing/2014/main" id="{CECC29A3-4739-471D-9F5E-8D1DBD98C68A}"/>
              </a:ext>
            </a:extLst>
          </p:cNvPr>
          <p:cNvGrpSpPr/>
          <p:nvPr/>
        </p:nvGrpSpPr>
        <p:grpSpPr>
          <a:xfrm>
            <a:off x="1144378" y="6052270"/>
            <a:ext cx="1367559" cy="259532"/>
            <a:chOff x="5575300" y="3678855"/>
            <a:chExt cx="1367559" cy="259532"/>
          </a:xfrm>
        </p:grpSpPr>
        <p:sp>
          <p:nvSpPr>
            <p:cNvPr id="3" name="Rectangle 2">
              <a:extLst>
                <a:ext uri="{FF2B5EF4-FFF2-40B4-BE49-F238E27FC236}">
                  <a16:creationId xmlns:a16="http://schemas.microsoft.com/office/drawing/2014/main" id="{24E9E7BB-2A0F-4950-ADFD-7EDAB8F0B28E}"/>
                </a:ext>
              </a:extLst>
            </p:cNvPr>
            <p:cNvSpPr/>
            <p:nvPr/>
          </p:nvSpPr>
          <p:spPr>
            <a:xfrm>
              <a:off x="5575300" y="3678855"/>
              <a:ext cx="1367559" cy="2595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07AB8B7-0A2D-4C2D-98FB-E7E94529D6B3}"/>
                </a:ext>
              </a:extLst>
            </p:cNvPr>
            <p:cNvSpPr/>
            <p:nvPr/>
          </p:nvSpPr>
          <p:spPr>
            <a:xfrm>
              <a:off x="5806092" y="3709162"/>
              <a:ext cx="406298" cy="200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err="1">
                  <a:solidFill>
                    <a:srgbClr val="666666"/>
                  </a:solidFill>
                  <a:latin typeface="HurmeGeometricSans4 SemiBold"/>
                </a:rPr>
                <a:t>Précoce</a:t>
              </a:r>
              <a:endParaRPr lang="en-GB" sz="900" dirty="0">
                <a:solidFill>
                  <a:srgbClr val="666666"/>
                </a:solidFill>
                <a:latin typeface="HurmeGeometricSans4 SemiBold"/>
              </a:endParaRPr>
            </a:p>
          </p:txBody>
        </p:sp>
        <p:sp>
          <p:nvSpPr>
            <p:cNvPr id="2" name="Rectangle 1">
              <a:extLst>
                <a:ext uri="{FF2B5EF4-FFF2-40B4-BE49-F238E27FC236}">
                  <a16:creationId xmlns:a16="http://schemas.microsoft.com/office/drawing/2014/main" id="{63E4543E-939E-4DF9-92C3-74C360DE40E6}"/>
                </a:ext>
              </a:extLst>
            </p:cNvPr>
            <p:cNvSpPr/>
            <p:nvPr/>
          </p:nvSpPr>
          <p:spPr>
            <a:xfrm>
              <a:off x="5638669" y="3755581"/>
              <a:ext cx="126161" cy="108048"/>
            </a:xfrm>
            <a:prstGeom prst="rect">
              <a:avLst/>
            </a:prstGeom>
            <a:solidFill>
              <a:srgbClr val="6F7F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AEA3019-7415-4D10-9180-B831256E0124}"/>
                </a:ext>
              </a:extLst>
            </p:cNvPr>
            <p:cNvSpPr/>
            <p:nvPr/>
          </p:nvSpPr>
          <p:spPr>
            <a:xfrm>
              <a:off x="6350417" y="3755581"/>
              <a:ext cx="126161" cy="108048"/>
            </a:xfrm>
            <a:prstGeom prst="rect">
              <a:avLst/>
            </a:prstGeom>
            <a:solidFill>
              <a:srgbClr val="1390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622ADD6-9AE5-4EBD-8C0F-80CB837AAEB0}"/>
                </a:ext>
              </a:extLst>
            </p:cNvPr>
            <p:cNvSpPr/>
            <p:nvPr/>
          </p:nvSpPr>
          <p:spPr>
            <a:xfrm>
              <a:off x="6501850" y="3709162"/>
              <a:ext cx="406298" cy="200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rgbClr val="666666"/>
                  </a:solidFill>
                  <a:latin typeface="HurmeGeometricSans4 SemiBold"/>
                </a:rPr>
                <a:t>Tardive</a:t>
              </a:r>
            </a:p>
          </p:txBody>
        </p:sp>
      </p:grpSp>
      <p:pic>
        <p:nvPicPr>
          <p:cNvPr id="27" name="Image 2">
            <a:extLst>
              <a:ext uri="{FF2B5EF4-FFF2-40B4-BE49-F238E27FC236}">
                <a16:creationId xmlns:a16="http://schemas.microsoft.com/office/drawing/2014/main" id="{32F307E0-6AE4-4E38-B1CE-F9A1E35E5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8195" y="192396"/>
            <a:ext cx="1053326" cy="240608"/>
          </a:xfrm>
          <a:prstGeom prst="rect">
            <a:avLst/>
          </a:prstGeom>
        </p:spPr>
      </p:pic>
    </p:spTree>
    <p:extLst>
      <p:ext uri="{BB962C8B-B14F-4D97-AF65-F5344CB8AC3E}">
        <p14:creationId xmlns:p14="http://schemas.microsoft.com/office/powerpoint/2010/main" val="214263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4" y="0"/>
            <a:ext cx="8351277" cy="956234"/>
          </a:xfrm>
        </p:spPr>
        <p:txBody>
          <a:bodyPr/>
          <a:lstStyle/>
          <a:p>
            <a:r>
              <a:rPr lang="fr-FR" dirty="0"/>
              <a:t>Mécanisme d'action potentiel de </a:t>
            </a:r>
            <a:r>
              <a:rPr lang="fr-FR" dirty="0" err="1"/>
              <a:t>Macuneos</a:t>
            </a:r>
            <a:r>
              <a:rPr lang="fr-FR" dirty="0"/>
              <a:t>: </a:t>
            </a:r>
            <a:br>
              <a:rPr lang="fr-FR" dirty="0"/>
            </a:br>
            <a:r>
              <a:rPr lang="fr-FR" dirty="0"/>
              <a:t>Activation non-canonique des PPAR</a:t>
            </a:r>
            <a:endParaRPr lang="en-US" dirty="0"/>
          </a:p>
        </p:txBody>
      </p:sp>
      <p:sp>
        <p:nvSpPr>
          <p:cNvPr id="8" name="Rectangle 7">
            <a:extLst>
              <a:ext uri="{FF2B5EF4-FFF2-40B4-BE49-F238E27FC236}">
                <a16:creationId xmlns:a16="http://schemas.microsoft.com/office/drawing/2014/main" id="{C1532081-5913-2444-89DD-7D5329874FA8}"/>
              </a:ext>
            </a:extLst>
          </p:cNvPr>
          <p:cNvSpPr/>
          <p:nvPr/>
        </p:nvSpPr>
        <p:spPr>
          <a:xfrm>
            <a:off x="5373384" y="3117801"/>
            <a:ext cx="3626871" cy="523220"/>
          </a:xfrm>
          <a:prstGeom prst="rect">
            <a:avLst/>
          </a:prstGeom>
        </p:spPr>
        <p:txBody>
          <a:bodyPr wrap="square">
            <a:spAutoFit/>
          </a:bodyPr>
          <a:lstStyle/>
          <a:p>
            <a:pPr marR="0" lvl="0">
              <a:spcBef>
                <a:spcPts val="400"/>
              </a:spcBef>
              <a:spcAft>
                <a:spcPts val="0"/>
              </a:spcAft>
            </a:pPr>
            <a:r>
              <a:rPr lang="fr-FR" sz="1400" b="1" dirty="0">
                <a:solidFill>
                  <a:schemeClr val="accent1"/>
                </a:solidFill>
                <a:latin typeface="HurmeGeometricSans4 Regular"/>
              </a:rPr>
              <a:t>Activité anti-inflammatoire</a:t>
            </a:r>
            <a:r>
              <a:rPr lang="fr-FR" sz="1400" b="1" dirty="0">
                <a:solidFill>
                  <a:srgbClr val="8493FF"/>
                </a:solidFill>
                <a:latin typeface="HurmeGeometricSans4 Regular"/>
              </a:rPr>
              <a:t> </a:t>
            </a:r>
            <a:r>
              <a:rPr lang="fr-FR" sz="1400" dirty="0">
                <a:solidFill>
                  <a:srgbClr val="666666"/>
                </a:solidFill>
                <a:latin typeface="HurmeGeometricSans4 Regular"/>
              </a:rPr>
              <a:t>(favorise l'expression de gènes anti-inflammatoires)</a:t>
            </a:r>
          </a:p>
        </p:txBody>
      </p:sp>
      <p:sp>
        <p:nvSpPr>
          <p:cNvPr id="10" name="TextBox 9">
            <a:extLst>
              <a:ext uri="{FF2B5EF4-FFF2-40B4-BE49-F238E27FC236}">
                <a16:creationId xmlns:a16="http://schemas.microsoft.com/office/drawing/2014/main" id="{9735FBD3-0701-EB46-A4AA-ECAB77F4D059}"/>
              </a:ext>
            </a:extLst>
          </p:cNvPr>
          <p:cNvSpPr txBox="1"/>
          <p:nvPr/>
        </p:nvSpPr>
        <p:spPr>
          <a:xfrm>
            <a:off x="628650" y="1206176"/>
            <a:ext cx="8153981" cy="1128514"/>
          </a:xfrm>
          <a:prstGeom prst="rect">
            <a:avLst/>
          </a:prstGeom>
          <a:noFill/>
        </p:spPr>
        <p:txBody>
          <a:bodyPr wrap="square" rtlCol="0">
            <a:spAutoFit/>
          </a:bodyPr>
          <a:lstStyle/>
          <a:p>
            <a:pPr marL="285750" indent="-285750">
              <a:lnSpc>
                <a:spcPct val="100000"/>
              </a:lnSpc>
              <a:spcBef>
                <a:spcPts val="400"/>
              </a:spcBef>
              <a:buClr>
                <a:srgbClr val="8493FF"/>
              </a:buClr>
              <a:buFont typeface="Arial" panose="020B0604020202020204" pitchFamily="34" charset="0"/>
              <a:buChar char="•"/>
            </a:pPr>
            <a:r>
              <a:rPr lang="fr-FR" sz="1600" dirty="0">
                <a:latin typeface="HurmeGeometricSans4 Regular"/>
                <a:ea typeface="Helvetica" charset="0"/>
                <a:cs typeface="HurmeGeometricSans4 Regular"/>
              </a:rPr>
              <a:t>Nous pensons que </a:t>
            </a:r>
            <a:r>
              <a:rPr lang="fr-FR" sz="1600" dirty="0" err="1">
                <a:latin typeface="HurmeGeometricSans4 Regular"/>
                <a:ea typeface="Helvetica" charset="0"/>
                <a:cs typeface="HurmeGeometricSans4 Regular"/>
              </a:rPr>
              <a:t>Macuneos</a:t>
            </a:r>
            <a:r>
              <a:rPr lang="fr-FR" sz="1600" dirty="0">
                <a:latin typeface="HurmeGeometricSans4 Regular"/>
                <a:ea typeface="Helvetica" charset="0"/>
                <a:cs typeface="HurmeGeometricSans4 Regular"/>
              </a:rPr>
              <a:t> inhibe potentiellement les effets d’A2E par une activation sélective non-canonique de l'activité </a:t>
            </a:r>
            <a:r>
              <a:rPr lang="fr-FR" sz="1600" dirty="0" err="1">
                <a:latin typeface="HurmeGeometricSans4 Regular"/>
                <a:ea typeface="Helvetica" charset="0"/>
                <a:cs typeface="HurmeGeometricSans4 Regular"/>
              </a:rPr>
              <a:t>transrépressive</a:t>
            </a:r>
            <a:r>
              <a:rPr lang="fr-FR" sz="1600" dirty="0">
                <a:latin typeface="HurmeGeometricSans4 Regular"/>
                <a:ea typeface="Helvetica" charset="0"/>
                <a:cs typeface="HurmeGeometricSans4 Regular"/>
              </a:rPr>
              <a:t> de PPAR⍺ et de PPAR</a:t>
            </a:r>
            <a:r>
              <a:rPr lang="en-US" sz="1600" dirty="0">
                <a:latin typeface="HurmeGeometricSans4 Regular"/>
                <a:sym typeface="Symbol" pitchFamily="2" charset="2"/>
              </a:rPr>
              <a:t>/ </a:t>
            </a:r>
            <a:r>
              <a:rPr lang="fr-FR" sz="1600" dirty="0">
                <a:latin typeface="HurmeGeometricSans4 Regular"/>
                <a:ea typeface="Helvetica" charset="0"/>
                <a:cs typeface="HurmeGeometricSans4 Regular"/>
              </a:rPr>
              <a:t>dans la rétine</a:t>
            </a:r>
          </a:p>
          <a:p>
            <a:pPr marL="285750" indent="-285750">
              <a:lnSpc>
                <a:spcPct val="100000"/>
              </a:lnSpc>
              <a:spcBef>
                <a:spcPts val="400"/>
              </a:spcBef>
              <a:buClr>
                <a:srgbClr val="8493FF"/>
              </a:buClr>
              <a:buFont typeface="Arial" panose="020B0604020202020204" pitchFamily="34" charset="0"/>
              <a:buChar char="•"/>
            </a:pPr>
            <a:r>
              <a:rPr lang="fr-FR" sz="1600" dirty="0">
                <a:latin typeface="HurmeGeometricSans4 Regular"/>
                <a:ea typeface="Helvetica" charset="0"/>
                <a:cs typeface="HurmeGeometricSans4 Regular"/>
              </a:rPr>
              <a:t>La plupart des autres ligands de PPAR présentent principalement une activité canonique et sont associés à des effets secondaires</a:t>
            </a:r>
          </a:p>
        </p:txBody>
      </p:sp>
      <p:sp>
        <p:nvSpPr>
          <p:cNvPr id="11" name="Rectangle 10">
            <a:extLst>
              <a:ext uri="{FF2B5EF4-FFF2-40B4-BE49-F238E27FC236}">
                <a16:creationId xmlns:a16="http://schemas.microsoft.com/office/drawing/2014/main" id="{1D1D5B22-95F3-484F-9243-1D88C69F58B8}"/>
              </a:ext>
            </a:extLst>
          </p:cNvPr>
          <p:cNvSpPr/>
          <p:nvPr/>
        </p:nvSpPr>
        <p:spPr>
          <a:xfrm>
            <a:off x="5373383" y="3912719"/>
            <a:ext cx="3626871" cy="523220"/>
          </a:xfrm>
          <a:prstGeom prst="rect">
            <a:avLst/>
          </a:prstGeom>
        </p:spPr>
        <p:txBody>
          <a:bodyPr wrap="square">
            <a:spAutoFit/>
          </a:bodyPr>
          <a:lstStyle/>
          <a:p>
            <a:pPr marR="0" lvl="0">
              <a:spcBef>
                <a:spcPts val="400"/>
              </a:spcBef>
              <a:spcAft>
                <a:spcPts val="0"/>
              </a:spcAft>
            </a:pPr>
            <a:r>
              <a:rPr lang="fr-FR" sz="1400" b="1" dirty="0">
                <a:solidFill>
                  <a:schemeClr val="accent1"/>
                </a:solidFill>
                <a:latin typeface="HurmeGeometricSans4 Regular"/>
              </a:rPr>
              <a:t>Activité </a:t>
            </a:r>
            <a:r>
              <a:rPr lang="fr-FR" sz="1400" b="1" dirty="0" err="1">
                <a:solidFill>
                  <a:schemeClr val="accent1"/>
                </a:solidFill>
                <a:latin typeface="HurmeGeometricSans4 Regular"/>
              </a:rPr>
              <a:t>anti-oxydante</a:t>
            </a:r>
            <a:r>
              <a:rPr lang="fr-FR" sz="1400" b="1" dirty="0">
                <a:solidFill>
                  <a:schemeClr val="accent1"/>
                </a:solidFill>
                <a:latin typeface="HurmeGeometricSans4 Regular"/>
              </a:rPr>
              <a:t> </a:t>
            </a:r>
            <a:r>
              <a:rPr lang="fr-FR" sz="1400" dirty="0">
                <a:solidFill>
                  <a:srgbClr val="666666"/>
                </a:solidFill>
                <a:latin typeface="HurmeGeometricSans4 Regular"/>
              </a:rPr>
              <a:t>(favorise l'expression des gènes anti-oxydants)</a:t>
            </a:r>
          </a:p>
        </p:txBody>
      </p:sp>
      <p:sp>
        <p:nvSpPr>
          <p:cNvPr id="12" name="Rectangle 11">
            <a:extLst>
              <a:ext uri="{FF2B5EF4-FFF2-40B4-BE49-F238E27FC236}">
                <a16:creationId xmlns:a16="http://schemas.microsoft.com/office/drawing/2014/main" id="{5ADFF1E1-B122-0045-89BF-ADCF80580DE4}"/>
              </a:ext>
            </a:extLst>
          </p:cNvPr>
          <p:cNvSpPr/>
          <p:nvPr/>
        </p:nvSpPr>
        <p:spPr>
          <a:xfrm>
            <a:off x="5373383" y="4696926"/>
            <a:ext cx="3626871" cy="523220"/>
          </a:xfrm>
          <a:prstGeom prst="rect">
            <a:avLst/>
          </a:prstGeom>
        </p:spPr>
        <p:txBody>
          <a:bodyPr wrap="square">
            <a:spAutoFit/>
          </a:bodyPr>
          <a:lstStyle/>
          <a:p>
            <a:pPr marR="0" lvl="0">
              <a:spcBef>
                <a:spcPts val="400"/>
              </a:spcBef>
              <a:spcAft>
                <a:spcPts val="0"/>
              </a:spcAft>
            </a:pPr>
            <a:r>
              <a:rPr lang="fr-FR" sz="1400" b="1" dirty="0">
                <a:solidFill>
                  <a:schemeClr val="accent1"/>
                </a:solidFill>
                <a:latin typeface="HurmeGeometricSans4 Regular"/>
              </a:rPr>
              <a:t>Activité anti-apoptotique </a:t>
            </a:r>
            <a:r>
              <a:rPr lang="fr-FR" sz="1400" dirty="0">
                <a:solidFill>
                  <a:srgbClr val="666666"/>
                </a:solidFill>
                <a:latin typeface="HurmeGeometricSans4 Regular"/>
              </a:rPr>
              <a:t>(active des voies  empêchant la mort cellulaire)</a:t>
            </a:r>
          </a:p>
        </p:txBody>
      </p:sp>
      <p:pic>
        <p:nvPicPr>
          <p:cNvPr id="4" name="Picture 3">
            <a:extLst>
              <a:ext uri="{FF2B5EF4-FFF2-40B4-BE49-F238E27FC236}">
                <a16:creationId xmlns:a16="http://schemas.microsoft.com/office/drawing/2014/main" id="{6F1AD9FD-DC29-E248-8F85-4D690A5FA0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335" y="2580911"/>
            <a:ext cx="4838781" cy="3860971"/>
          </a:xfrm>
          <a:prstGeom prst="rect">
            <a:avLst/>
          </a:prstGeom>
        </p:spPr>
      </p:pic>
      <p:sp>
        <p:nvSpPr>
          <p:cNvPr id="9" name="Slide Number Placeholder 2">
            <a:extLst>
              <a:ext uri="{FF2B5EF4-FFF2-40B4-BE49-F238E27FC236}">
                <a16:creationId xmlns:a16="http://schemas.microsoft.com/office/drawing/2014/main" id="{BD0F86DC-2332-5F4E-B374-B5774751F5B5}"/>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21</a:t>
            </a:fld>
            <a:endParaRPr lang="fr-FR" dirty="0">
              <a:solidFill>
                <a:schemeClr val="bg2">
                  <a:lumMod val="25000"/>
                </a:schemeClr>
              </a:solidFill>
              <a:latin typeface="HurmeGeometricSans4 Regular"/>
              <a:ea typeface="MS PGothic" charset="-128"/>
            </a:endParaRPr>
          </a:p>
        </p:txBody>
      </p:sp>
      <p:pic>
        <p:nvPicPr>
          <p:cNvPr id="13" name="Image 4">
            <a:extLst>
              <a:ext uri="{FF2B5EF4-FFF2-40B4-BE49-F238E27FC236}">
                <a16:creationId xmlns:a16="http://schemas.microsoft.com/office/drawing/2014/main" id="{350BB4E7-D8A8-4A31-857A-2B276E375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0" y="235399"/>
            <a:ext cx="1053326" cy="240608"/>
          </a:xfrm>
          <a:prstGeom prst="rect">
            <a:avLst/>
          </a:prstGeom>
        </p:spPr>
      </p:pic>
    </p:spTree>
    <p:extLst>
      <p:ext uri="{BB962C8B-B14F-4D97-AF65-F5344CB8AC3E}">
        <p14:creationId xmlns:p14="http://schemas.microsoft.com/office/powerpoint/2010/main" val="193303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4" y="0"/>
            <a:ext cx="8757678" cy="956234"/>
          </a:xfrm>
        </p:spPr>
        <p:txBody>
          <a:bodyPr>
            <a:noAutofit/>
          </a:bodyPr>
          <a:lstStyle/>
          <a:p>
            <a:r>
              <a:rPr lang="en-US" dirty="0" err="1"/>
              <a:t>Macuneos</a:t>
            </a:r>
            <a:r>
              <a:rPr lang="en-US" dirty="0"/>
              <a:t> </a:t>
            </a:r>
            <a:r>
              <a:rPr lang="fr-FR" dirty="0"/>
              <a:t>protège la rétine contre la DMLA forme sèche et la maladie de </a:t>
            </a:r>
            <a:r>
              <a:rPr lang="fr-FR" dirty="0" err="1"/>
              <a:t>Stargardt</a:t>
            </a:r>
            <a:r>
              <a:rPr lang="fr-FR" dirty="0"/>
              <a:t> dans les modèles de rongeurs </a:t>
            </a:r>
            <a:endParaRPr lang="en-US" dirty="0"/>
          </a:p>
        </p:txBody>
      </p:sp>
      <p:sp>
        <p:nvSpPr>
          <p:cNvPr id="23" name="TextBox 22">
            <a:extLst>
              <a:ext uri="{FF2B5EF4-FFF2-40B4-BE49-F238E27FC236}">
                <a16:creationId xmlns:a16="http://schemas.microsoft.com/office/drawing/2014/main" id="{9DFA8748-B1B1-A743-BD27-E882B270C933}"/>
              </a:ext>
            </a:extLst>
          </p:cNvPr>
          <p:cNvSpPr txBox="1"/>
          <p:nvPr/>
        </p:nvSpPr>
        <p:spPr>
          <a:xfrm>
            <a:off x="1539363" y="5950343"/>
            <a:ext cx="7105884" cy="336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r>
              <a:rPr lang="fr-FR" sz="1000" dirty="0">
                <a:solidFill>
                  <a:schemeClr val="tx2"/>
                </a:solidFill>
                <a:latin typeface="HurmeGeometricSans4 Regular"/>
                <a:ea typeface="Helvetica" charset="0"/>
                <a:cs typeface="HurmeGeometricSans4 Regular"/>
              </a:rPr>
              <a:t>Les résultats ont été présentes en Mai 2016 lors de la conférence ARVO a Seattle, WA, </a:t>
            </a:r>
            <a:r>
              <a:rPr lang="fr-FR" sz="1000" dirty="0">
                <a:solidFill>
                  <a:schemeClr val="tx2"/>
                </a:solidFill>
                <a:latin typeface="HurmeGeometricSans4 Regular"/>
              </a:rPr>
              <a:t>sous forme de poster, et publiés dans le journal </a:t>
            </a:r>
            <a:r>
              <a:rPr lang="fr-FR" sz="1000" dirty="0" err="1">
                <a:solidFill>
                  <a:schemeClr val="tx2"/>
                </a:solidFill>
                <a:latin typeface="HurmeGeometricSans4 Regular"/>
              </a:rPr>
              <a:t>PLoSONE</a:t>
            </a:r>
            <a:r>
              <a:rPr lang="fr-FR" sz="1000" dirty="0">
                <a:solidFill>
                  <a:schemeClr val="tx2"/>
                </a:solidFill>
                <a:latin typeface="HurmeGeometricSans4 Regular"/>
              </a:rPr>
              <a:t> (Fontaine </a:t>
            </a:r>
            <a:r>
              <a:rPr lang="fr-FR" sz="1000" i="1" dirty="0">
                <a:solidFill>
                  <a:schemeClr val="tx2"/>
                </a:solidFill>
                <a:latin typeface="HurmeGeometricSans4 Regular"/>
              </a:rPr>
              <a:t>et al</a:t>
            </a:r>
            <a:r>
              <a:rPr lang="fr-FR" sz="1000" dirty="0">
                <a:solidFill>
                  <a:schemeClr val="tx2"/>
                </a:solidFill>
                <a:latin typeface="HurmeGeometricSans4 Regular"/>
              </a:rPr>
              <a:t>.; 2016).</a:t>
            </a:r>
            <a:endParaRPr lang="fr-FR" sz="1000" dirty="0">
              <a:solidFill>
                <a:schemeClr val="tx2"/>
              </a:solidFill>
              <a:latin typeface="HurmeGeometricSans4 Regular"/>
              <a:ea typeface="Helvetica" charset="0"/>
              <a:cs typeface="HurmeGeometricSans4 Regular"/>
            </a:endParaRPr>
          </a:p>
        </p:txBody>
      </p:sp>
      <p:sp>
        <p:nvSpPr>
          <p:cNvPr id="26" name="Slide Number Placeholder 2">
            <a:extLst>
              <a:ext uri="{FF2B5EF4-FFF2-40B4-BE49-F238E27FC236}">
                <a16:creationId xmlns:a16="http://schemas.microsoft.com/office/drawing/2014/main" id="{E18F5989-84BD-2A42-8928-BE2F85228A78}"/>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22</a:t>
            </a:fld>
            <a:endParaRPr lang="fr-FR" dirty="0">
              <a:solidFill>
                <a:schemeClr val="bg2">
                  <a:lumMod val="25000"/>
                </a:schemeClr>
              </a:solidFill>
              <a:latin typeface="HurmeGeometricSans4 Regular"/>
              <a:ea typeface="MS PGothic" charset="-128"/>
            </a:endParaRPr>
          </a:p>
        </p:txBody>
      </p:sp>
      <p:grpSp>
        <p:nvGrpSpPr>
          <p:cNvPr id="3" name="Groupe 2">
            <a:extLst>
              <a:ext uri="{FF2B5EF4-FFF2-40B4-BE49-F238E27FC236}">
                <a16:creationId xmlns:a16="http://schemas.microsoft.com/office/drawing/2014/main" id="{C7BADAEC-658B-400A-B88F-0138F591AB9F}"/>
              </a:ext>
            </a:extLst>
          </p:cNvPr>
          <p:cNvGrpSpPr/>
          <p:nvPr/>
        </p:nvGrpSpPr>
        <p:grpSpPr>
          <a:xfrm>
            <a:off x="1688139" y="1438843"/>
            <a:ext cx="5477996" cy="4135275"/>
            <a:chOff x="1688139" y="1438843"/>
            <a:chExt cx="5477996" cy="4135275"/>
          </a:xfrm>
        </p:grpSpPr>
        <p:sp>
          <p:nvSpPr>
            <p:cNvPr id="11" name="Rectangle 10"/>
            <p:cNvSpPr/>
            <p:nvPr/>
          </p:nvSpPr>
          <p:spPr>
            <a:xfrm>
              <a:off x="4464676" y="1438843"/>
              <a:ext cx="2653839" cy="4135275"/>
            </a:xfrm>
            <a:prstGeom prst="rect">
              <a:avLst/>
            </a:prstGeom>
            <a:noFill/>
            <a:ln w="12700">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10" name="Rectangle 9"/>
            <p:cNvSpPr/>
            <p:nvPr/>
          </p:nvSpPr>
          <p:spPr>
            <a:xfrm>
              <a:off x="1689275" y="1438843"/>
              <a:ext cx="2653839" cy="4135275"/>
            </a:xfrm>
            <a:prstGeom prst="rect">
              <a:avLst/>
            </a:prstGeom>
            <a:noFill/>
            <a:ln w="127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7" name="Rectangle 6"/>
            <p:cNvSpPr/>
            <p:nvPr/>
          </p:nvSpPr>
          <p:spPr>
            <a:xfrm>
              <a:off x="1688139" y="1440525"/>
              <a:ext cx="2654974" cy="653124"/>
            </a:xfrm>
            <a:prstGeom prst="rect">
              <a:avLst/>
            </a:prstGeom>
            <a:solidFill>
              <a:schemeClr val="accent1"/>
            </a:solidFill>
            <a:ln w="3175">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8" name="Rectangle 7"/>
            <p:cNvSpPr/>
            <p:nvPr/>
          </p:nvSpPr>
          <p:spPr>
            <a:xfrm>
              <a:off x="4464252" y="1447780"/>
              <a:ext cx="2654262" cy="653124"/>
            </a:xfrm>
            <a:prstGeom prst="rect">
              <a:avLst/>
            </a:prstGeom>
            <a:solidFill>
              <a:schemeClr val="accent5"/>
            </a:solidFill>
            <a:ln w="3175">
              <a:noFill/>
            </a:ln>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38100" tIns="38100" rIns="38100" bIns="38100"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endParaRPr kumimoji="0" lang="en-US" sz="2200" b="0" i="0" u="none" strike="noStrike" cap="none" spc="0" normalizeH="0" baseline="0" dirty="0">
                <a:ln>
                  <a:noFill/>
                </a:ln>
                <a:solidFill>
                  <a:srgbClr val="666666"/>
                </a:solidFill>
                <a:effectLst/>
                <a:uFillTx/>
                <a:latin typeface="Open Sans"/>
                <a:ea typeface="Open Sans"/>
                <a:cs typeface="Open Sans"/>
                <a:sym typeface="Open Sans"/>
              </a:endParaRPr>
            </a:p>
          </p:txBody>
        </p:sp>
        <p:sp>
          <p:nvSpPr>
            <p:cNvPr id="16" name="TextBox 15">
              <a:extLst>
                <a:ext uri="{FF2B5EF4-FFF2-40B4-BE49-F238E27FC236}">
                  <a16:creationId xmlns:a16="http://schemas.microsoft.com/office/drawing/2014/main" id="{348EC6DA-1098-6147-8EEF-4DF590FE9A1B}"/>
                </a:ext>
              </a:extLst>
            </p:cNvPr>
            <p:cNvSpPr txBox="1"/>
            <p:nvPr/>
          </p:nvSpPr>
          <p:spPr>
            <a:xfrm>
              <a:off x="1795910" y="1529879"/>
              <a:ext cx="2481449" cy="45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lnSpc>
                  <a:spcPct val="100000"/>
                </a:lnSpc>
              </a:pPr>
              <a:r>
                <a:rPr lang="fr-FR" sz="1400" dirty="0">
                  <a:solidFill>
                    <a:schemeClr val="bg1"/>
                  </a:solidFill>
                  <a:latin typeface="HurmeGeometricSans4 Regular"/>
                  <a:ea typeface="Helvetica" charset="0"/>
                  <a:cs typeface="HurmeGeometricSans4 Regular"/>
                </a:rPr>
                <a:t>Préservation de la fonction visuelle chez la souris</a:t>
              </a:r>
            </a:p>
          </p:txBody>
        </p:sp>
        <p:sp>
          <p:nvSpPr>
            <p:cNvPr id="17" name="TextBox 16">
              <a:extLst>
                <a:ext uri="{FF2B5EF4-FFF2-40B4-BE49-F238E27FC236}">
                  <a16:creationId xmlns:a16="http://schemas.microsoft.com/office/drawing/2014/main" id="{9EE36F51-2137-EF40-B539-DC771FF77AB8}"/>
                </a:ext>
              </a:extLst>
            </p:cNvPr>
            <p:cNvSpPr txBox="1"/>
            <p:nvPr/>
          </p:nvSpPr>
          <p:spPr>
            <a:xfrm>
              <a:off x="1807314" y="4450963"/>
              <a:ext cx="2363374" cy="767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r>
                <a:rPr lang="fr-FR" sz="1200" dirty="0">
                  <a:solidFill>
                    <a:srgbClr val="666666"/>
                  </a:solidFill>
                  <a:latin typeface="HurmeGeometricSans4 Regular"/>
                  <a:ea typeface="Helvetica" charset="0"/>
                  <a:cs typeface="HurmeGeometricSans4 Regular"/>
                </a:rPr>
                <a:t>L'administration orale chronique de </a:t>
              </a:r>
              <a:r>
                <a:rPr lang="fr-FR" sz="1200" dirty="0" err="1">
                  <a:solidFill>
                    <a:srgbClr val="666666"/>
                  </a:solidFill>
                  <a:latin typeface="HurmeGeometricSans4 Regular"/>
                  <a:ea typeface="Helvetica" charset="0"/>
                  <a:cs typeface="HurmeGeometricSans4 Regular"/>
                </a:rPr>
                <a:t>Macuneos</a:t>
              </a:r>
              <a:r>
                <a:rPr lang="fr-FR" sz="1200" dirty="0">
                  <a:solidFill>
                    <a:srgbClr val="666666"/>
                  </a:solidFill>
                  <a:latin typeface="HurmeGeometricSans4 Regular"/>
                  <a:ea typeface="Helvetica" charset="0"/>
                  <a:cs typeface="HurmeGeometricSans4 Regular"/>
                </a:rPr>
                <a:t> pendant 3 et 6 mois </a:t>
              </a:r>
              <a:r>
                <a:rPr lang="fr-FR" sz="1200" b="1" dirty="0">
                  <a:solidFill>
                    <a:schemeClr val="accent1"/>
                  </a:solidFill>
                  <a:latin typeface="HurmeGeometricSans4 Regular"/>
                </a:rPr>
                <a:t>augmente l'amplitude de l’ERG </a:t>
              </a:r>
              <a:r>
                <a:rPr lang="fr-FR" sz="1200" dirty="0">
                  <a:solidFill>
                    <a:srgbClr val="666666"/>
                  </a:solidFill>
                  <a:latin typeface="HurmeGeometricSans4 Regular"/>
                  <a:ea typeface="Helvetica" charset="0"/>
                  <a:cs typeface="HurmeGeometricSans4 Regular"/>
                </a:rPr>
                <a:t>chez les souris ABCA4 -/- RDH8 -/-</a:t>
              </a:r>
              <a:endParaRPr lang="en-US" sz="1200" dirty="0">
                <a:solidFill>
                  <a:srgbClr val="666666"/>
                </a:solidFill>
                <a:latin typeface="HurmeGeometricSans4 Regular"/>
                <a:ea typeface="Helvetica" charset="0"/>
                <a:cs typeface="HurmeGeometricSans4 Regular"/>
              </a:endParaRPr>
            </a:p>
          </p:txBody>
        </p:sp>
        <p:sp>
          <p:nvSpPr>
            <p:cNvPr id="21" name="TextBox 20">
              <a:extLst>
                <a:ext uri="{FF2B5EF4-FFF2-40B4-BE49-F238E27FC236}">
                  <a16:creationId xmlns:a16="http://schemas.microsoft.com/office/drawing/2014/main" id="{9BCB01A0-49D5-CE4A-B83C-5178A0763381}"/>
                </a:ext>
              </a:extLst>
            </p:cNvPr>
            <p:cNvSpPr txBox="1"/>
            <p:nvPr/>
          </p:nvSpPr>
          <p:spPr>
            <a:xfrm>
              <a:off x="4416629" y="1544471"/>
              <a:ext cx="2749506" cy="459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algn="ctr">
                <a:lnSpc>
                  <a:spcPct val="100000"/>
                </a:lnSpc>
              </a:pPr>
              <a:r>
                <a:rPr lang="fr-FR" sz="1400" dirty="0">
                  <a:solidFill>
                    <a:schemeClr val="bg1"/>
                  </a:solidFill>
                  <a:latin typeface="HurmeGeometricSans4 Regular"/>
                  <a:ea typeface="Helvetica" charset="0"/>
                  <a:cs typeface="HurmeGeometricSans4 Regular"/>
                </a:rPr>
                <a:t>Réduction de l’accumulation d’A2E </a:t>
              </a:r>
            </a:p>
            <a:p>
              <a:pPr algn="ctr">
                <a:lnSpc>
                  <a:spcPct val="100000"/>
                </a:lnSpc>
              </a:pPr>
              <a:r>
                <a:rPr lang="fr-FR" sz="1400" dirty="0">
                  <a:solidFill>
                    <a:schemeClr val="bg1"/>
                  </a:solidFill>
                  <a:latin typeface="HurmeGeometricSans4 Regular"/>
                  <a:ea typeface="Helvetica" charset="0"/>
                  <a:cs typeface="HurmeGeometricSans4 Regular"/>
                </a:rPr>
                <a:t>chez la souris</a:t>
              </a:r>
            </a:p>
          </p:txBody>
        </p:sp>
        <p:sp>
          <p:nvSpPr>
            <p:cNvPr id="22" name="Rectangle 21"/>
            <p:cNvSpPr/>
            <p:nvPr/>
          </p:nvSpPr>
          <p:spPr>
            <a:xfrm>
              <a:off x="4484900" y="4450963"/>
              <a:ext cx="2620761" cy="1015663"/>
            </a:xfrm>
            <a:prstGeom prst="rect">
              <a:avLst/>
            </a:prstGeom>
          </p:spPr>
          <p:txBody>
            <a:bodyPr wrap="square">
              <a:spAutoFit/>
            </a:bodyPr>
            <a:lstStyle/>
            <a:p>
              <a:pPr algn="ctr"/>
              <a:r>
                <a:rPr lang="fr-FR" sz="1200" dirty="0">
                  <a:solidFill>
                    <a:srgbClr val="666666"/>
                  </a:solidFill>
                  <a:latin typeface="HurmeGeometricSans4 Regular"/>
                </a:rPr>
                <a:t>L’administration orale chronique de </a:t>
              </a:r>
              <a:r>
                <a:rPr lang="fr-FR" sz="1200" dirty="0" err="1">
                  <a:solidFill>
                    <a:srgbClr val="666666"/>
                  </a:solidFill>
                  <a:latin typeface="HurmeGeometricSans4 Regular"/>
                </a:rPr>
                <a:t>Macuneos</a:t>
              </a:r>
              <a:r>
                <a:rPr lang="fr-FR" sz="1200" dirty="0">
                  <a:solidFill>
                    <a:srgbClr val="666666"/>
                  </a:solidFill>
                  <a:latin typeface="HurmeGeometricSans4 Regular"/>
                </a:rPr>
                <a:t> a diminué l’accumulation d’A2E </a:t>
              </a:r>
              <a:r>
                <a:rPr lang="fr-FR" sz="1200" b="1" dirty="0">
                  <a:solidFill>
                    <a:schemeClr val="accent1"/>
                  </a:solidFill>
                  <a:latin typeface="HurmeGeometricSans4 Regular"/>
                </a:rPr>
                <a:t>d’environ 45% </a:t>
              </a:r>
              <a:r>
                <a:rPr lang="fr-FR" sz="1200" dirty="0">
                  <a:solidFill>
                    <a:srgbClr val="666666"/>
                  </a:solidFill>
                  <a:latin typeface="HurmeGeometricSans4 Regular"/>
                </a:rPr>
                <a:t>chez les souris Abca4 -/- Rdh8 -/- par rapport aux souris témoins</a:t>
              </a:r>
              <a:endParaRPr lang="en-US" sz="1200" dirty="0">
                <a:solidFill>
                  <a:srgbClr val="666666"/>
                </a:solidFill>
                <a:latin typeface="HurmeGeometricSans4 Regular"/>
                <a:ea typeface="Helvetica" charset="0"/>
                <a:cs typeface="HurmeGeometricSans4 Regular"/>
              </a:endParaRPr>
            </a:p>
          </p:txBody>
        </p:sp>
        <p:pic>
          <p:nvPicPr>
            <p:cNvPr id="24" name="Image 23">
              <a:extLst>
                <a:ext uri="{FF2B5EF4-FFF2-40B4-BE49-F238E27FC236}">
                  <a16:creationId xmlns:a16="http://schemas.microsoft.com/office/drawing/2014/main" id="{71DB8D48-3485-4938-954E-C190E1927DF5}"/>
                </a:ext>
              </a:extLst>
            </p:cNvPr>
            <p:cNvPicPr>
              <a:picLocks noChangeAspect="1"/>
            </p:cNvPicPr>
            <p:nvPr/>
          </p:nvPicPr>
          <p:blipFill>
            <a:blip r:embed="rId3"/>
            <a:stretch>
              <a:fillRect/>
            </a:stretch>
          </p:blipFill>
          <p:spPr>
            <a:xfrm>
              <a:off x="1714053" y="2652825"/>
              <a:ext cx="2603145" cy="1648253"/>
            </a:xfrm>
            <a:prstGeom prst="rect">
              <a:avLst/>
            </a:prstGeom>
          </p:spPr>
        </p:pic>
        <p:pic>
          <p:nvPicPr>
            <p:cNvPr id="27" name="Image 26">
              <a:extLst>
                <a:ext uri="{FF2B5EF4-FFF2-40B4-BE49-F238E27FC236}">
                  <a16:creationId xmlns:a16="http://schemas.microsoft.com/office/drawing/2014/main" id="{136389AC-68E0-4D16-90FB-5CF0357B84AC}"/>
                </a:ext>
              </a:extLst>
            </p:cNvPr>
            <p:cNvPicPr>
              <a:picLocks noChangeAspect="1"/>
            </p:cNvPicPr>
            <p:nvPr/>
          </p:nvPicPr>
          <p:blipFill>
            <a:blip r:embed="rId4"/>
            <a:stretch>
              <a:fillRect/>
            </a:stretch>
          </p:blipFill>
          <p:spPr>
            <a:xfrm>
              <a:off x="4572000" y="2589992"/>
              <a:ext cx="2430014" cy="1678015"/>
            </a:xfrm>
            <a:prstGeom prst="rect">
              <a:avLst/>
            </a:prstGeom>
          </p:spPr>
        </p:pic>
      </p:grpSp>
    </p:spTree>
    <p:extLst>
      <p:ext uri="{BB962C8B-B14F-4D97-AF65-F5344CB8AC3E}">
        <p14:creationId xmlns:p14="http://schemas.microsoft.com/office/powerpoint/2010/main" val="213594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3025F29-9181-2E4F-8E3F-87592ACE06BC}"/>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23</a:t>
            </a:fld>
            <a:endParaRPr lang="fr-FR" dirty="0">
              <a:solidFill>
                <a:schemeClr val="bg2">
                  <a:lumMod val="25000"/>
                </a:schemeClr>
              </a:solidFill>
              <a:latin typeface="HurmeGeometricSans4 Regular"/>
              <a:ea typeface="MS PGothic" charset="-128"/>
            </a:endParaRPr>
          </a:p>
        </p:txBody>
      </p:sp>
      <p:pic>
        <p:nvPicPr>
          <p:cNvPr id="8" name="Image 9" descr="Une image contenant ciel, plage, extérieur, eau&#10;&#10;Description générée automatiquement">
            <a:extLst>
              <a:ext uri="{FF2B5EF4-FFF2-40B4-BE49-F238E27FC236}">
                <a16:creationId xmlns:a16="http://schemas.microsoft.com/office/drawing/2014/main" id="{5AB619C7-7EC0-F04D-9FC3-9D7D2A14A373}"/>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15240"/>
            <a:ext cx="9142577" cy="6858000"/>
          </a:xfrm>
          <a:prstGeom prst="rect">
            <a:avLst/>
          </a:prstGeom>
        </p:spPr>
      </p:pic>
      <p:sp>
        <p:nvSpPr>
          <p:cNvPr id="6" name="Title 1">
            <a:extLst>
              <a:ext uri="{FF2B5EF4-FFF2-40B4-BE49-F238E27FC236}">
                <a16:creationId xmlns:a16="http://schemas.microsoft.com/office/drawing/2014/main" id="{EC0DA951-A396-4FB8-B2D0-CA691E675D12}"/>
              </a:ext>
            </a:extLst>
          </p:cNvPr>
          <p:cNvSpPr>
            <a:spLocks noGrp="1"/>
          </p:cNvSpPr>
          <p:nvPr>
            <p:ph type="title"/>
          </p:nvPr>
        </p:nvSpPr>
        <p:spPr>
          <a:xfrm>
            <a:off x="428854" y="0"/>
            <a:ext cx="8351277" cy="956234"/>
          </a:xfrm>
        </p:spPr>
        <p:txBody>
          <a:bodyPr/>
          <a:lstStyle/>
          <a:p>
            <a:r>
              <a:rPr lang="en-US" dirty="0"/>
              <a:t>Annexes</a:t>
            </a:r>
          </a:p>
        </p:txBody>
      </p:sp>
    </p:spTree>
    <p:extLst>
      <p:ext uri="{BB962C8B-B14F-4D97-AF65-F5344CB8AC3E}">
        <p14:creationId xmlns:p14="http://schemas.microsoft.com/office/powerpoint/2010/main" val="189291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86">
            <a:extLst>
              <a:ext uri="{FF2B5EF4-FFF2-40B4-BE49-F238E27FC236}">
                <a16:creationId xmlns:a16="http://schemas.microsoft.com/office/drawing/2014/main" id="{1C5C3416-2050-5544-B512-48B19F4CFD3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23327"/>
          <a:stretch/>
        </p:blipFill>
        <p:spPr bwMode="auto">
          <a:xfrm>
            <a:off x="4540065" y="5044923"/>
            <a:ext cx="883708" cy="908304"/>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42" name="Image 34">
            <a:extLst>
              <a:ext uri="{FF2B5EF4-FFF2-40B4-BE49-F238E27FC236}">
                <a16:creationId xmlns:a16="http://schemas.microsoft.com/office/drawing/2014/main" id="{16BEED7C-694C-2049-A277-66230FCD0A7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rot="5400000">
            <a:off x="4549568" y="3820378"/>
            <a:ext cx="864702" cy="883707"/>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41" name="Picture 85">
            <a:extLst>
              <a:ext uri="{FF2B5EF4-FFF2-40B4-BE49-F238E27FC236}">
                <a16:creationId xmlns:a16="http://schemas.microsoft.com/office/drawing/2014/main" id="{C5A695E7-B9F6-CB4C-885E-BFD46A7ABF8D}"/>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b="22606"/>
          <a:stretch/>
        </p:blipFill>
        <p:spPr bwMode="auto">
          <a:xfrm>
            <a:off x="4539348" y="2210235"/>
            <a:ext cx="852527" cy="831743"/>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16" name="Image 3">
            <a:extLst>
              <a:ext uri="{FF2B5EF4-FFF2-40B4-BE49-F238E27FC236}">
                <a16:creationId xmlns:a16="http://schemas.microsoft.com/office/drawing/2014/main" id="{97FFC7A8-30F6-4441-9FBC-CA66A1DCFD31}"/>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427619" y="2207895"/>
            <a:ext cx="861246" cy="819455"/>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grpSp>
        <p:nvGrpSpPr>
          <p:cNvPr id="11" name="Group 10"/>
          <p:cNvGrpSpPr/>
          <p:nvPr/>
        </p:nvGrpSpPr>
        <p:grpSpPr>
          <a:xfrm>
            <a:off x="677846" y="1430095"/>
            <a:ext cx="7887389" cy="392154"/>
            <a:chOff x="379645" y="1245968"/>
            <a:chExt cx="8563673" cy="392154"/>
          </a:xfrm>
        </p:grpSpPr>
        <p:pic>
          <p:nvPicPr>
            <p:cNvPr id="5" name="Picture 129">
              <a:extLst>
                <a:ext uri="{FF2B5EF4-FFF2-40B4-BE49-F238E27FC236}">
                  <a16:creationId xmlns:a16="http://schemas.microsoft.com/office/drawing/2014/main" id="{C89EA8B1-0D78-E54D-953C-92CE510B751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22643" y="1271546"/>
              <a:ext cx="1220675" cy="34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23E39497-23A4-0942-9D9C-636A36E4509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79645" y="1290527"/>
              <a:ext cx="843987" cy="33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E459BE72-6DCF-F640-8E3B-B00A1C21A2E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576127" y="1314401"/>
              <a:ext cx="1738293" cy="255288"/>
            </a:xfrm>
            <a:prstGeom prst="rect">
              <a:avLst/>
            </a:prstGeom>
          </p:spPr>
        </p:pic>
        <p:pic>
          <p:nvPicPr>
            <p:cNvPr id="8" name="Picture 3">
              <a:extLst>
                <a:ext uri="{FF2B5EF4-FFF2-40B4-BE49-F238E27FC236}">
                  <a16:creationId xmlns:a16="http://schemas.microsoft.com/office/drawing/2014/main" id="{458418E7-5537-A443-8903-202315AE9C3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52522" y="1308109"/>
              <a:ext cx="1237665" cy="29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36">
              <a:extLst>
                <a:ext uri="{FF2B5EF4-FFF2-40B4-BE49-F238E27FC236}">
                  <a16:creationId xmlns:a16="http://schemas.microsoft.com/office/drawing/2014/main" id="{FD805789-3DF4-0949-964F-F907B3C2E790}"/>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199755" y="1245968"/>
              <a:ext cx="1203684" cy="392154"/>
            </a:xfrm>
            <a:prstGeom prst="rect">
              <a:avLst/>
            </a:prstGeom>
          </p:spPr>
        </p:pic>
      </p:grpSp>
      <p:sp>
        <p:nvSpPr>
          <p:cNvPr id="17" name="ZoneTexte 3">
            <a:extLst>
              <a:ext uri="{FF2B5EF4-FFF2-40B4-BE49-F238E27FC236}">
                <a16:creationId xmlns:a16="http://schemas.microsoft.com/office/drawing/2014/main" id="{BAF245B1-6636-264F-99DA-CC783116F38B}"/>
              </a:ext>
            </a:extLst>
          </p:cNvPr>
          <p:cNvSpPr txBox="1">
            <a:spLocks noChangeArrowheads="1"/>
          </p:cNvSpPr>
          <p:nvPr/>
        </p:nvSpPr>
        <p:spPr bwMode="auto">
          <a:xfrm>
            <a:off x="5563974" y="5044923"/>
            <a:ext cx="3228032"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nSpc>
                <a:spcPct val="100000"/>
              </a:lnSpc>
              <a:spcBef>
                <a:spcPts val="225"/>
              </a:spcBef>
              <a:buNone/>
            </a:pPr>
            <a:r>
              <a:rPr lang="en-US" altLang="fr-FR" sz="1200" b="1" dirty="0">
                <a:solidFill>
                  <a:schemeClr val="accent1"/>
                </a:solidFill>
                <a:latin typeface="HurmeGeometricSans4 Regular"/>
                <a:ea typeface="Helvetica" charset="0"/>
                <a:cs typeface="HurmeGeometricSans4 Regular"/>
              </a:rPr>
              <a:t>Dr. Ivana Kim</a:t>
            </a:r>
          </a:p>
          <a:p>
            <a:pPr marL="171450" indent="-171450">
              <a:lnSpc>
                <a:spcPct val="100000"/>
              </a:lnSpc>
              <a:spcBef>
                <a:spcPts val="225"/>
              </a:spcBef>
              <a:spcAft>
                <a:spcPts val="200"/>
              </a:spcAft>
              <a:buClr>
                <a:schemeClr val="accent5"/>
              </a:buClr>
            </a:pPr>
            <a:r>
              <a:rPr lang="nl-NL" altLang="fr-FR" sz="1050" dirty="0" err="1">
                <a:solidFill>
                  <a:srgbClr val="666666"/>
                </a:solidFill>
                <a:latin typeface="HurmeGeometricSans4 Regular"/>
              </a:rPr>
              <a:t>Professeure</a:t>
            </a:r>
            <a:r>
              <a:rPr lang="nl-NL" altLang="fr-FR" sz="1050" dirty="0">
                <a:solidFill>
                  <a:srgbClr val="666666"/>
                </a:solidFill>
                <a:latin typeface="HurmeGeometricSans4 Regular"/>
              </a:rPr>
              <a:t> à la Harvard </a:t>
            </a:r>
            <a:r>
              <a:rPr lang="nl-NL" altLang="fr-FR" sz="1050" dirty="0" err="1">
                <a:solidFill>
                  <a:srgbClr val="666666"/>
                </a:solidFill>
                <a:latin typeface="HurmeGeometricSans4 Regular"/>
              </a:rPr>
              <a:t>Medical</a:t>
            </a:r>
            <a:r>
              <a:rPr lang="nl-NL" altLang="fr-FR" sz="1050" dirty="0">
                <a:solidFill>
                  <a:srgbClr val="666666"/>
                </a:solidFill>
                <a:latin typeface="HurmeGeometricSans4 Regular"/>
              </a:rPr>
              <a:t> School et </a:t>
            </a:r>
            <a:r>
              <a:rPr lang="fr-FR" altLang="fr-FR" sz="1050" dirty="0">
                <a:solidFill>
                  <a:srgbClr val="666666"/>
                </a:solidFill>
                <a:latin typeface="HurmeGeometricSans4 Regular"/>
              </a:rPr>
              <a:t>Directrice de l'unité au Massachusetts Eye and </a:t>
            </a:r>
            <a:r>
              <a:rPr lang="fr-FR" altLang="fr-FR" sz="1050" dirty="0" err="1">
                <a:solidFill>
                  <a:srgbClr val="666666"/>
                </a:solidFill>
                <a:latin typeface="HurmeGeometricSans4 Regular"/>
              </a:rPr>
              <a:t>Ear</a:t>
            </a:r>
            <a:endParaRPr lang="fr-FR" altLang="fr-FR" sz="1050" dirty="0">
              <a:solidFill>
                <a:srgbClr val="666666"/>
              </a:solidFill>
              <a:latin typeface="HurmeGeometricSans4 Regular"/>
            </a:endParaRPr>
          </a:p>
          <a:p>
            <a:pPr marL="171450" indent="-171450">
              <a:spcBef>
                <a:spcPts val="225"/>
              </a:spcBef>
              <a:spcAft>
                <a:spcPts val="200"/>
              </a:spcAft>
              <a:buClr>
                <a:schemeClr val="accent5"/>
              </a:buClr>
            </a:pPr>
            <a:r>
              <a:rPr lang="fr-FR" altLang="fr-FR" sz="1050" dirty="0">
                <a:solidFill>
                  <a:srgbClr val="666666"/>
                </a:solidFill>
                <a:latin typeface="HurmeGeometricSans4 Regular"/>
              </a:rPr>
              <a:t>Co-directeur du département d'ophtalmologie de la faculté de médecine de Harvard et Directeur de l'unité de dégénérescence maculaire du Massachusetts Eye and </a:t>
            </a:r>
            <a:r>
              <a:rPr lang="fr-FR" altLang="fr-FR" sz="1050" dirty="0" err="1">
                <a:solidFill>
                  <a:srgbClr val="666666"/>
                </a:solidFill>
                <a:latin typeface="HurmeGeometricSans4 Regular"/>
              </a:rPr>
              <a:t>Ear</a:t>
            </a:r>
            <a:endParaRPr lang="nl-NL" altLang="fr-FR" sz="1050" dirty="0">
              <a:solidFill>
                <a:srgbClr val="666666"/>
              </a:solidFill>
              <a:latin typeface="HurmeGeometricSans4 Regular"/>
            </a:endParaRPr>
          </a:p>
        </p:txBody>
      </p:sp>
      <p:sp>
        <p:nvSpPr>
          <p:cNvPr id="18" name="ZoneTexte 35">
            <a:extLst>
              <a:ext uri="{FF2B5EF4-FFF2-40B4-BE49-F238E27FC236}">
                <a16:creationId xmlns:a16="http://schemas.microsoft.com/office/drawing/2014/main" id="{7DB5753D-2259-7641-830A-F9EE724B6680}"/>
              </a:ext>
            </a:extLst>
          </p:cNvPr>
          <p:cNvSpPr txBox="1"/>
          <p:nvPr/>
        </p:nvSpPr>
        <p:spPr>
          <a:xfrm>
            <a:off x="5563974" y="3824755"/>
            <a:ext cx="3436284" cy="677108"/>
          </a:xfrm>
          <a:prstGeom prst="rect">
            <a:avLst/>
          </a:prstGeom>
          <a:noFill/>
        </p:spPr>
        <p:txBody>
          <a:bodyPr wrap="square" rtlCol="0">
            <a:spAutoFit/>
          </a:bodyPr>
          <a:lstStyle/>
          <a:p>
            <a:pPr marL="7938" indent="-7938">
              <a:spcBef>
                <a:spcPts val="225"/>
              </a:spcBef>
            </a:pPr>
            <a:r>
              <a:rPr lang="fr-FR" sz="1200" b="1" dirty="0">
                <a:solidFill>
                  <a:schemeClr val="accent1"/>
                </a:solidFill>
                <a:latin typeface="HurmeGeometricSans4 Regular"/>
                <a:ea typeface="Helvetica" charset="0"/>
                <a:cs typeface="HurmeGeometricSans4 Regular"/>
              </a:rPr>
              <a:t>Dr. Thomas Voit </a:t>
            </a:r>
          </a:p>
          <a:p>
            <a:pPr marL="171450" indent="-171450">
              <a:spcBef>
                <a:spcPts val="225"/>
              </a:spcBef>
              <a:spcAft>
                <a:spcPts val="200"/>
              </a:spcAft>
              <a:buClr>
                <a:schemeClr val="accent5"/>
              </a:buClr>
              <a:buFont typeface="Arial" charset="0"/>
              <a:buChar char="•"/>
            </a:pPr>
            <a:r>
              <a:rPr lang="en-GB" sz="1050" dirty="0" err="1">
                <a:solidFill>
                  <a:srgbClr val="666666"/>
                </a:solidFill>
                <a:latin typeface="HurmeGeometricSans4 Regular"/>
                <a:ea typeface="MS PGothic" charset="-128"/>
              </a:rPr>
              <a:t>Professeur</a:t>
            </a:r>
            <a:r>
              <a:rPr lang="en-GB" sz="1050" dirty="0">
                <a:solidFill>
                  <a:srgbClr val="666666"/>
                </a:solidFill>
                <a:latin typeface="HurmeGeometricSans4 Regular"/>
                <a:ea typeface="MS PGothic" charset="-128"/>
              </a:rPr>
              <a:t>, University College London</a:t>
            </a:r>
          </a:p>
          <a:p>
            <a:pPr marL="171450" indent="-171450">
              <a:spcBef>
                <a:spcPts val="225"/>
              </a:spcBef>
              <a:spcAft>
                <a:spcPts val="200"/>
              </a:spcAft>
              <a:buClr>
                <a:schemeClr val="accent5"/>
              </a:buClr>
              <a:buFont typeface="Arial" charset="0"/>
              <a:buChar char="•"/>
            </a:pPr>
            <a:r>
              <a:rPr lang="en-GB" sz="1050" dirty="0">
                <a:solidFill>
                  <a:srgbClr val="666666"/>
                </a:solidFill>
                <a:latin typeface="HurmeGeometricSans4 Regular"/>
                <a:ea typeface="MS PGothic" charset="-128"/>
              </a:rPr>
              <a:t>Directeur du centre de recherche du GOSH pour enfants</a:t>
            </a:r>
          </a:p>
        </p:txBody>
      </p:sp>
      <p:sp>
        <p:nvSpPr>
          <p:cNvPr id="19" name="ZoneTexte 8">
            <a:extLst>
              <a:ext uri="{FF2B5EF4-FFF2-40B4-BE49-F238E27FC236}">
                <a16:creationId xmlns:a16="http://schemas.microsoft.com/office/drawing/2014/main" id="{C7634D6E-AB60-D24B-8AF5-93EAFE1DEEEF}"/>
              </a:ext>
            </a:extLst>
          </p:cNvPr>
          <p:cNvSpPr txBox="1">
            <a:spLocks noChangeArrowheads="1"/>
          </p:cNvSpPr>
          <p:nvPr/>
        </p:nvSpPr>
        <p:spPr bwMode="auto">
          <a:xfrm>
            <a:off x="5563973" y="2207895"/>
            <a:ext cx="3436285"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spcBef>
                <a:spcPts val="225"/>
              </a:spcBef>
              <a:buNone/>
            </a:pPr>
            <a:r>
              <a:rPr lang="fr-FR" altLang="fr-FR" sz="1200" b="1" dirty="0">
                <a:solidFill>
                  <a:schemeClr val="accent1"/>
                </a:solidFill>
                <a:latin typeface="HurmeGeometricSans4 Regular"/>
                <a:ea typeface="Helvetica" charset="0"/>
                <a:cs typeface="HurmeGeometricSans4 Regular"/>
              </a:rPr>
              <a:t>Dr. Roger Fielding</a:t>
            </a:r>
          </a:p>
          <a:p>
            <a:pPr marL="171450" indent="-171450">
              <a:spcBef>
                <a:spcPts val="225"/>
              </a:spcBef>
              <a:spcAft>
                <a:spcPts val="200"/>
              </a:spcAft>
              <a:buClr>
                <a:schemeClr val="accent5"/>
              </a:buClr>
            </a:pPr>
            <a:r>
              <a:rPr lang="fr-FR" altLang="fr-FR" sz="1050" dirty="0">
                <a:solidFill>
                  <a:srgbClr val="666666"/>
                </a:solidFill>
                <a:latin typeface="HurmeGeometricSans4 Regular"/>
              </a:rPr>
              <a:t>Professeur de médecine à la </a:t>
            </a:r>
            <a:r>
              <a:rPr lang="fr-FR" altLang="fr-FR" sz="1050" dirty="0" err="1">
                <a:solidFill>
                  <a:srgbClr val="666666"/>
                </a:solidFill>
                <a:latin typeface="HurmeGeometricSans4 Regular"/>
              </a:rPr>
              <a:t>Tufts</a:t>
            </a:r>
            <a:r>
              <a:rPr lang="fr-FR" altLang="fr-FR" sz="1050" dirty="0">
                <a:solidFill>
                  <a:srgbClr val="666666"/>
                </a:solidFill>
                <a:latin typeface="HurmeGeometricSans4 Regular"/>
              </a:rPr>
              <a:t> </a:t>
            </a:r>
            <a:r>
              <a:rPr lang="fr-FR" altLang="fr-FR" sz="1050" dirty="0" err="1">
                <a:solidFill>
                  <a:srgbClr val="666666"/>
                </a:solidFill>
                <a:latin typeface="HurmeGeometricSans4 Regular"/>
              </a:rPr>
              <a:t>School</a:t>
            </a:r>
            <a:r>
              <a:rPr lang="fr-FR" altLang="fr-FR" sz="1050" dirty="0">
                <a:solidFill>
                  <a:srgbClr val="666666"/>
                </a:solidFill>
                <a:latin typeface="HurmeGeometricSans4 Regular"/>
              </a:rPr>
              <a:t> of </a:t>
            </a:r>
            <a:r>
              <a:rPr lang="fr-FR" altLang="fr-FR" sz="1050" dirty="0" err="1">
                <a:solidFill>
                  <a:srgbClr val="666666"/>
                </a:solidFill>
                <a:latin typeface="HurmeGeometricSans4 Regular"/>
              </a:rPr>
              <a:t>Medicine</a:t>
            </a:r>
            <a:endParaRPr lang="fr-FR" altLang="fr-FR" sz="1050" dirty="0">
              <a:solidFill>
                <a:srgbClr val="666666"/>
              </a:solidFill>
              <a:latin typeface="HurmeGeometricSans4 Regular"/>
            </a:endParaRPr>
          </a:p>
          <a:p>
            <a:pPr marL="171450" indent="-171450">
              <a:spcBef>
                <a:spcPts val="225"/>
              </a:spcBef>
              <a:spcAft>
                <a:spcPts val="200"/>
              </a:spcAft>
              <a:buClr>
                <a:schemeClr val="accent5"/>
              </a:buClr>
            </a:pPr>
            <a:r>
              <a:rPr lang="fr-FR" altLang="fr-FR" sz="1050" dirty="0">
                <a:solidFill>
                  <a:srgbClr val="666666"/>
                </a:solidFill>
                <a:latin typeface="HurmeGeometricSans4 Regular"/>
              </a:rPr>
              <a:t>Directeur et chercheur principal au Jean Mayer USDA Human Nutrition </a:t>
            </a:r>
            <a:r>
              <a:rPr lang="fr-FR" altLang="fr-FR" sz="1050" dirty="0" err="1">
                <a:solidFill>
                  <a:srgbClr val="666666"/>
                </a:solidFill>
                <a:latin typeface="HurmeGeometricSans4 Regular"/>
              </a:rPr>
              <a:t>Research</a:t>
            </a:r>
            <a:r>
              <a:rPr lang="fr-FR" altLang="fr-FR" sz="1050" dirty="0">
                <a:solidFill>
                  <a:srgbClr val="666666"/>
                </a:solidFill>
                <a:latin typeface="HurmeGeometricSans4 Regular"/>
              </a:rPr>
              <a:t> Center on </a:t>
            </a:r>
            <a:r>
              <a:rPr lang="fr-FR" altLang="fr-FR" sz="1050" dirty="0" err="1">
                <a:solidFill>
                  <a:srgbClr val="666666"/>
                </a:solidFill>
                <a:latin typeface="HurmeGeometricSans4 Regular"/>
              </a:rPr>
              <a:t>Aging</a:t>
            </a:r>
            <a:endParaRPr lang="fr-FR" altLang="fr-FR" sz="1050" dirty="0">
              <a:solidFill>
                <a:srgbClr val="666666"/>
              </a:solidFill>
              <a:latin typeface="HurmeGeometricSans4 Regular"/>
            </a:endParaRPr>
          </a:p>
          <a:p>
            <a:pPr>
              <a:spcBef>
                <a:spcPts val="225"/>
              </a:spcBef>
              <a:buNone/>
            </a:pPr>
            <a:endParaRPr lang="fr-FR" altLang="fr-FR" sz="1050" dirty="0">
              <a:solidFill>
                <a:srgbClr val="666666"/>
              </a:solidFill>
              <a:latin typeface="HurmeGeometricSans4 Regular"/>
              <a:ea typeface="Helvetica" charset="0"/>
              <a:cs typeface="HurmeGeometricSans4 Regular"/>
            </a:endParaRPr>
          </a:p>
        </p:txBody>
      </p:sp>
      <p:sp>
        <p:nvSpPr>
          <p:cNvPr id="21" name="ZoneTexte 4">
            <a:extLst>
              <a:ext uri="{FF2B5EF4-FFF2-40B4-BE49-F238E27FC236}">
                <a16:creationId xmlns:a16="http://schemas.microsoft.com/office/drawing/2014/main" id="{7188021D-3078-CC4E-B2EB-9CE3FDFE36C9}"/>
              </a:ext>
            </a:extLst>
          </p:cNvPr>
          <p:cNvSpPr txBox="1">
            <a:spLocks noChangeArrowheads="1"/>
          </p:cNvSpPr>
          <p:nvPr/>
        </p:nvSpPr>
        <p:spPr bwMode="auto">
          <a:xfrm>
            <a:off x="1365266" y="2205110"/>
            <a:ext cx="3174082" cy="145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l" hangingPunct="1">
              <a:lnSpc>
                <a:spcPct val="100000"/>
              </a:lnSpc>
              <a:spcBef>
                <a:spcPts val="225"/>
              </a:spcBef>
              <a:buNone/>
            </a:pPr>
            <a:r>
              <a:rPr lang="fr-FR" altLang="fr-FR" sz="1200" b="1" dirty="0">
                <a:solidFill>
                  <a:schemeClr val="accent1"/>
                </a:solidFill>
                <a:latin typeface="HurmeGeometricSans4 Regular"/>
                <a:ea typeface="Helvetica" charset="0"/>
                <a:cs typeface="HurmeGeometricSans4 Regular"/>
              </a:rPr>
              <a:t>Pr. Jean Mariani </a:t>
            </a:r>
            <a:r>
              <a:rPr lang="fr-FR" altLang="fr-FR" sz="1200" b="1">
                <a:solidFill>
                  <a:schemeClr val="accent1"/>
                </a:solidFill>
                <a:latin typeface="HurmeGeometricSans4 Regular"/>
                <a:ea typeface="Helvetica" charset="0"/>
                <a:cs typeface="HurmeGeometricSans4 Regular"/>
              </a:rPr>
              <a:t>- Président</a:t>
            </a:r>
            <a:endParaRPr lang="fr-FR" altLang="fr-FR" sz="1200" b="1" dirty="0">
              <a:solidFill>
                <a:schemeClr val="accent1"/>
              </a:solidFill>
              <a:latin typeface="HurmeGeometricSans4 Regular"/>
              <a:ea typeface="Helvetica" charset="0"/>
              <a:cs typeface="HurmeGeometricSans4 Regular"/>
            </a:endParaRPr>
          </a:p>
          <a:p>
            <a:pPr marL="171450" indent="-171450">
              <a:spcBef>
                <a:spcPts val="0"/>
              </a:spcBef>
              <a:spcAft>
                <a:spcPts val="200"/>
              </a:spcAft>
              <a:buClr>
                <a:schemeClr val="accent5"/>
              </a:buClr>
            </a:pPr>
            <a:r>
              <a:rPr lang="fr-FR" altLang="fr-FR" sz="1050" dirty="0">
                <a:solidFill>
                  <a:srgbClr val="666666"/>
                </a:solidFill>
                <a:latin typeface="HurmeGeometricSans4 Regular"/>
              </a:rPr>
              <a:t>Professeur de neurosciences et de biologie du vieillissement et Directeur de  l’Institut de la longévité Charles Foix à l’Université de la Sorbonne</a:t>
            </a:r>
          </a:p>
          <a:p>
            <a:pPr marL="171450" indent="-171450">
              <a:spcBef>
                <a:spcPts val="0"/>
              </a:spcBef>
              <a:spcAft>
                <a:spcPts val="200"/>
              </a:spcAft>
              <a:buClr>
                <a:schemeClr val="accent5"/>
              </a:buClr>
            </a:pPr>
            <a:r>
              <a:rPr lang="fr-FR" altLang="fr-FR" sz="1050" dirty="0">
                <a:solidFill>
                  <a:srgbClr val="666666"/>
                </a:solidFill>
                <a:latin typeface="HurmeGeometricSans4 Regular"/>
              </a:rPr>
              <a:t>PU-PH émérite de la Faculté de Médecine Sorbonne Université</a:t>
            </a:r>
          </a:p>
          <a:p>
            <a:pPr marL="171450" indent="-171450">
              <a:spcBef>
                <a:spcPts val="0"/>
              </a:spcBef>
              <a:spcAft>
                <a:spcPts val="200"/>
              </a:spcAft>
              <a:buClr>
                <a:schemeClr val="accent5"/>
              </a:buClr>
            </a:pPr>
            <a:r>
              <a:rPr lang="fr-FR" altLang="fr-FR" sz="1050" dirty="0">
                <a:solidFill>
                  <a:srgbClr val="666666"/>
                </a:solidFill>
                <a:latin typeface="HurmeGeometricSans4 Regular"/>
              </a:rPr>
              <a:t>Membre du bureau et du conseil d’administration de </a:t>
            </a:r>
            <a:r>
              <a:rPr lang="fr-FR" altLang="fr-FR" sz="1050" dirty="0" err="1">
                <a:solidFill>
                  <a:srgbClr val="666666"/>
                </a:solidFill>
                <a:latin typeface="HurmeGeometricSans4 Regular"/>
              </a:rPr>
              <a:t>Gerond’IF</a:t>
            </a:r>
            <a:r>
              <a:rPr lang="fr-FR" altLang="fr-FR" sz="1050" dirty="0">
                <a:solidFill>
                  <a:srgbClr val="666666"/>
                </a:solidFill>
                <a:latin typeface="HurmeGeometricSans4 Regular"/>
              </a:rPr>
              <a:t> </a:t>
            </a:r>
            <a:endParaRPr lang="fr-FR" altLang="fr-FR" sz="1050" dirty="0">
              <a:solidFill>
                <a:srgbClr val="C00000"/>
              </a:solidFill>
              <a:latin typeface="HurmeGeometricSans4 Regular"/>
            </a:endParaRPr>
          </a:p>
        </p:txBody>
      </p:sp>
      <p:sp>
        <p:nvSpPr>
          <p:cNvPr id="22" name="ZoneTexte 4">
            <a:extLst>
              <a:ext uri="{FF2B5EF4-FFF2-40B4-BE49-F238E27FC236}">
                <a16:creationId xmlns:a16="http://schemas.microsoft.com/office/drawing/2014/main" id="{7188021D-3078-CC4E-B2EB-9CE3FDFE36C9}"/>
              </a:ext>
            </a:extLst>
          </p:cNvPr>
          <p:cNvSpPr txBox="1">
            <a:spLocks noChangeArrowheads="1"/>
          </p:cNvSpPr>
          <p:nvPr/>
        </p:nvSpPr>
        <p:spPr bwMode="auto">
          <a:xfrm>
            <a:off x="1391004" y="5088523"/>
            <a:ext cx="27083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nSpc>
                <a:spcPct val="100000"/>
              </a:lnSpc>
              <a:spcBef>
                <a:spcPts val="225"/>
              </a:spcBef>
              <a:buNone/>
            </a:pPr>
            <a:r>
              <a:rPr lang="fr-FR" altLang="fr-FR" sz="1200" b="1" dirty="0">
                <a:solidFill>
                  <a:schemeClr val="accent1"/>
                </a:solidFill>
                <a:latin typeface="HurmeGeometricSans4 Regular"/>
                <a:ea typeface="Helvetica" charset="0"/>
                <a:cs typeface="HurmeGeometricSans4 Regular"/>
              </a:rPr>
              <a:t>Pr. Jose-Alain Sahel</a:t>
            </a:r>
          </a:p>
          <a:p>
            <a:pPr marL="171450" indent="-171450">
              <a:spcBef>
                <a:spcPts val="225"/>
              </a:spcBef>
              <a:spcAft>
                <a:spcPts val="200"/>
              </a:spcAft>
              <a:buClr>
                <a:schemeClr val="accent5"/>
              </a:buClr>
            </a:pPr>
            <a:r>
              <a:rPr lang="fr-FR" altLang="fr-FR" sz="1050" dirty="0">
                <a:solidFill>
                  <a:srgbClr val="666666"/>
                </a:solidFill>
                <a:latin typeface="HurmeGeometricSans4 Regular"/>
              </a:rPr>
              <a:t>Directeur du département d'ophtalmologie de la faculté de médecine de l'Université de Pittsburgh et Directeur du centre ophtalmologique de l’UPMC</a:t>
            </a:r>
          </a:p>
          <a:p>
            <a:pPr marL="171450" indent="-171450">
              <a:spcBef>
                <a:spcPts val="225"/>
              </a:spcBef>
              <a:spcAft>
                <a:spcPts val="200"/>
              </a:spcAft>
              <a:buClr>
                <a:schemeClr val="accent5"/>
              </a:buClr>
            </a:pPr>
            <a:r>
              <a:rPr lang="fr-FR" altLang="fr-FR" sz="1050" dirty="0">
                <a:solidFill>
                  <a:srgbClr val="666666"/>
                </a:solidFill>
                <a:latin typeface="HurmeGeometricSans4 Regular"/>
              </a:rPr>
              <a:t>Fondateur et Directeur de l’Institut de la Vision à Paris</a:t>
            </a:r>
          </a:p>
        </p:txBody>
      </p:sp>
      <p:grpSp>
        <p:nvGrpSpPr>
          <p:cNvPr id="33" name="Group 32"/>
          <p:cNvGrpSpPr/>
          <p:nvPr/>
        </p:nvGrpSpPr>
        <p:grpSpPr>
          <a:xfrm>
            <a:off x="426224" y="3871402"/>
            <a:ext cx="873274" cy="2108433"/>
            <a:chOff x="426224" y="3647849"/>
            <a:chExt cx="873274" cy="2108433"/>
          </a:xfrm>
        </p:grpSpPr>
        <p:pic>
          <p:nvPicPr>
            <p:cNvPr id="34" name="Picture 33"/>
            <p:cNvPicPr>
              <a:picLocks noChangeAspect="1"/>
            </p:cNvPicPr>
            <p:nvPr/>
          </p:nvPicPr>
          <p:blipFill rotWithShape="1">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p:blipFill>
          <p:spPr>
            <a:xfrm>
              <a:off x="426424" y="4864970"/>
              <a:ext cx="873073" cy="891312"/>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36" name="Picture 17" descr="4656_DEF">
              <a:extLst>
                <a:ext uri="{FF2B5EF4-FFF2-40B4-BE49-F238E27FC236}">
                  <a16:creationId xmlns:a16="http://schemas.microsoft.com/office/drawing/2014/main" id="{400D0E28-2470-BF49-B937-7B00ECCFCB0A}"/>
                </a:ext>
              </a:extLst>
            </p:cNvPr>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t="-3"/>
            <a:stretch/>
          </p:blipFill>
          <p:spPr bwMode="auto">
            <a:xfrm>
              <a:off x="426224" y="3647849"/>
              <a:ext cx="873274" cy="854081"/>
            </a:xfrm>
            <a:prstGeom prst="ellipse">
              <a:avLst/>
            </a:prstGeom>
            <a:ln>
              <a:noFill/>
            </a:ln>
          </p:spPr>
          <p:style>
            <a:lnRef idx="2">
              <a:schemeClr val="accent2"/>
            </a:lnRef>
            <a:fillRef idx="1">
              <a:schemeClr val="lt1"/>
            </a:fillRef>
            <a:effectRef idx="0">
              <a:schemeClr val="accent2"/>
            </a:effectRef>
            <a:fontRef idx="minor">
              <a:schemeClr val="dk1"/>
            </a:fontRef>
          </p:style>
        </p:pic>
      </p:grpSp>
      <p:sp>
        <p:nvSpPr>
          <p:cNvPr id="26" name="ZoneTexte 4">
            <a:extLst>
              <a:ext uri="{FF2B5EF4-FFF2-40B4-BE49-F238E27FC236}">
                <a16:creationId xmlns:a16="http://schemas.microsoft.com/office/drawing/2014/main" id="{0B316631-53C1-1349-8393-4F42B7946A64}"/>
              </a:ext>
            </a:extLst>
          </p:cNvPr>
          <p:cNvSpPr txBox="1">
            <a:spLocks noChangeArrowheads="1"/>
          </p:cNvSpPr>
          <p:nvPr/>
        </p:nvSpPr>
        <p:spPr bwMode="auto">
          <a:xfrm>
            <a:off x="1365266" y="3759948"/>
            <a:ext cx="2986604" cy="118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ea typeface="Helvetica" charset="0"/>
                <a:cs typeface="HurmeGeometricSans4 Regular"/>
              </a:rPr>
              <a:t>René Lafont</a:t>
            </a:r>
          </a:p>
          <a:p>
            <a:pPr marL="171450" indent="-171450">
              <a:lnSpc>
                <a:spcPct val="100000"/>
              </a:lnSpc>
              <a:spcBef>
                <a:spcPts val="225"/>
              </a:spcBef>
              <a:spcAft>
                <a:spcPts val="200"/>
              </a:spcAft>
              <a:buClr>
                <a:schemeClr val="accent5"/>
              </a:buClr>
            </a:pPr>
            <a:r>
              <a:rPr lang="fr-FR" altLang="fr-FR" sz="1050" dirty="0">
                <a:solidFill>
                  <a:srgbClr val="666666"/>
                </a:solidFill>
                <a:latin typeface="HurmeGeometricSans4 Regular"/>
              </a:rPr>
              <a:t>Professeur émérite à la Sorbonne Université et ancien doyen du département des sciences de la vie</a:t>
            </a:r>
          </a:p>
          <a:p>
            <a:pPr marL="171450" indent="-171450">
              <a:spcBef>
                <a:spcPts val="225"/>
              </a:spcBef>
              <a:spcAft>
                <a:spcPts val="200"/>
              </a:spcAft>
              <a:buClr>
                <a:schemeClr val="accent5"/>
              </a:buClr>
            </a:pPr>
            <a:r>
              <a:rPr lang="fr-FR" altLang="fr-FR" sz="1050" dirty="0">
                <a:solidFill>
                  <a:srgbClr val="666666"/>
                </a:solidFill>
                <a:latin typeface="HurmeGeometricSans4 Regular"/>
              </a:rPr>
              <a:t>185 publications scientifiques + 59 articles de revue et chapitres d'ouvrages scientifiques</a:t>
            </a:r>
          </a:p>
        </p:txBody>
      </p:sp>
      <p:pic>
        <p:nvPicPr>
          <p:cNvPr id="24" name="Picture 23">
            <a:extLst>
              <a:ext uri="{FF2B5EF4-FFF2-40B4-BE49-F238E27FC236}">
                <a16:creationId xmlns:a16="http://schemas.microsoft.com/office/drawing/2014/main" id="{1B5F8C4F-17B3-4C6C-A95D-4EC94F37DBE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583017" y="1441546"/>
            <a:ext cx="653373" cy="325032"/>
          </a:xfrm>
          <a:prstGeom prst="rect">
            <a:avLst/>
          </a:prstGeom>
        </p:spPr>
      </p:pic>
      <p:sp>
        <p:nvSpPr>
          <p:cNvPr id="13" name="Title 12">
            <a:extLst>
              <a:ext uri="{FF2B5EF4-FFF2-40B4-BE49-F238E27FC236}">
                <a16:creationId xmlns:a16="http://schemas.microsoft.com/office/drawing/2014/main" id="{C3920776-8E24-4890-8689-A81E2D23C06B}"/>
              </a:ext>
            </a:extLst>
          </p:cNvPr>
          <p:cNvSpPr>
            <a:spLocks noGrp="1"/>
          </p:cNvSpPr>
          <p:nvPr>
            <p:ph type="title"/>
          </p:nvPr>
        </p:nvSpPr>
        <p:spPr>
          <a:xfrm>
            <a:off x="428854" y="0"/>
            <a:ext cx="8351277" cy="956234"/>
          </a:xfrm>
        </p:spPr>
        <p:txBody>
          <a:bodyPr/>
          <a:lstStyle/>
          <a:p>
            <a:r>
              <a:rPr lang="en-US" dirty="0"/>
              <a:t>Conseil </a:t>
            </a:r>
            <a:r>
              <a:rPr lang="en-US" dirty="0" err="1"/>
              <a:t>Scientifique</a:t>
            </a:r>
            <a:endParaRPr lang="en-US" dirty="0"/>
          </a:p>
        </p:txBody>
      </p:sp>
      <p:sp>
        <p:nvSpPr>
          <p:cNvPr id="25" name="Slide Number Placeholder 2">
            <a:extLst>
              <a:ext uri="{FF2B5EF4-FFF2-40B4-BE49-F238E27FC236}">
                <a16:creationId xmlns:a16="http://schemas.microsoft.com/office/drawing/2014/main" id="{F69877DB-3619-7447-A249-0C9E054BB7D4}"/>
              </a:ext>
            </a:extLst>
          </p:cNvPr>
          <p:cNvSpPr>
            <a:spLocks noGrp="1"/>
          </p:cNvSpPr>
          <p:nvPr>
            <p:ph type="sldNum" sz="quarter" idx="12"/>
          </p:nvPr>
        </p:nvSpPr>
        <p:spPr>
          <a:xfrm>
            <a:off x="6942859" y="6696671"/>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24</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180903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descr="RÃ©sultat de recherche d'images pour &quot;dimitri batsis&quot;">
            <a:extLst>
              <a:ext uri="{FF2B5EF4-FFF2-40B4-BE49-F238E27FC236}">
                <a16:creationId xmlns:a16="http://schemas.microsoft.com/office/drawing/2014/main" id="{9A32928F-6EBF-C344-A17E-1ACB78736564}"/>
              </a:ext>
            </a:extLst>
          </p:cNvPr>
          <p:cNvPicPr>
            <a:picLocks noChangeAspect="1" noChangeArrowheads="1"/>
          </p:cNvPicPr>
          <p:nvPr/>
        </p:nvPicPr>
        <p:blipFill rotWithShape="1">
          <a:blip r:embed="rId2" cstate="screen">
            <a:grayscl/>
            <a:extLst>
              <a:ext uri="{28A0092B-C50C-407E-A947-70E740481C1C}">
                <a14:useLocalDpi xmlns:a14="http://schemas.microsoft.com/office/drawing/2010/main"/>
              </a:ext>
            </a:extLst>
          </a:blip>
          <a:srcRect/>
          <a:stretch/>
        </p:blipFill>
        <p:spPr bwMode="auto">
          <a:xfrm>
            <a:off x="4482704" y="4165650"/>
            <a:ext cx="849404" cy="863391"/>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24" name="Picture 2" descr="4783_DEF">
            <a:extLst>
              <a:ext uri="{FF2B5EF4-FFF2-40B4-BE49-F238E27FC236}">
                <a16:creationId xmlns:a16="http://schemas.microsoft.com/office/drawing/2014/main" id="{9E2F1D3F-C9F0-5741-9573-BB5D8334B6DF}"/>
              </a:ext>
            </a:extLst>
          </p:cNvPr>
          <p:cNvPicPr>
            <a:picLocks noChangeAspect="1" noChangeArrowheads="1"/>
          </p:cNvPicPr>
          <p:nvPr/>
        </p:nvPicPr>
        <p:blipFill rotWithShape="1">
          <a:blip r:embed="rId3" cstate="screen">
            <a:grayscl/>
            <a:extLst>
              <a:ext uri="{28A0092B-C50C-407E-A947-70E740481C1C}">
                <a14:useLocalDpi xmlns:a14="http://schemas.microsoft.com/office/drawing/2010/main"/>
              </a:ext>
            </a:extLst>
          </a:blip>
          <a:srcRect/>
          <a:stretch/>
        </p:blipFill>
        <p:spPr bwMode="auto">
          <a:xfrm>
            <a:off x="432764" y="5315425"/>
            <a:ext cx="850702" cy="866204"/>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16" name="Image 1">
            <a:extLst>
              <a:ext uri="{FF2B5EF4-FFF2-40B4-BE49-F238E27FC236}">
                <a16:creationId xmlns:a16="http://schemas.microsoft.com/office/drawing/2014/main" id="{60B9BB6E-F5B1-7746-917B-B83600CF7FE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412965" y="3829533"/>
            <a:ext cx="849404" cy="8307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30" name="Picture 15" descr="4917_DEF">
            <a:extLst>
              <a:ext uri="{FF2B5EF4-FFF2-40B4-BE49-F238E27FC236}">
                <a16:creationId xmlns:a16="http://schemas.microsoft.com/office/drawing/2014/main" id="{04DD14C9-1932-EA4F-92DA-86D3D7454B7D}"/>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bwMode="auto">
          <a:xfrm>
            <a:off x="417389" y="2343641"/>
            <a:ext cx="853479" cy="830737"/>
          </a:xfrm>
          <a:prstGeom prst="ellipse">
            <a:avLst/>
          </a:prstGeom>
          <a:ln>
            <a:noFill/>
          </a:ln>
        </p:spPr>
        <p:style>
          <a:lnRef idx="2">
            <a:schemeClr val="accent2"/>
          </a:lnRef>
          <a:fillRef idx="1">
            <a:schemeClr val="lt1"/>
          </a:fillRef>
          <a:effectRef idx="0">
            <a:schemeClr val="accent2"/>
          </a:effectRef>
          <a:fontRef idx="minor">
            <a:schemeClr val="dk1"/>
          </a:fontRef>
        </p:style>
      </p:pic>
      <p:sp>
        <p:nvSpPr>
          <p:cNvPr id="2" name="Title 1"/>
          <p:cNvSpPr>
            <a:spLocks noGrp="1"/>
          </p:cNvSpPr>
          <p:nvPr>
            <p:ph type="title"/>
          </p:nvPr>
        </p:nvSpPr>
        <p:spPr>
          <a:xfrm>
            <a:off x="428854" y="0"/>
            <a:ext cx="8351277" cy="956234"/>
          </a:xfrm>
        </p:spPr>
        <p:txBody>
          <a:bodyPr/>
          <a:lstStyle/>
          <a:p>
            <a:r>
              <a:rPr lang="en-US" dirty="0"/>
              <a:t>Conseil </a:t>
            </a:r>
            <a:r>
              <a:rPr lang="en-US" dirty="0" err="1"/>
              <a:t>d’administration</a:t>
            </a:r>
            <a:endParaRPr lang="en-US" dirty="0"/>
          </a:p>
        </p:txBody>
      </p:sp>
      <p:grpSp>
        <p:nvGrpSpPr>
          <p:cNvPr id="27" name="Group 26"/>
          <p:cNvGrpSpPr/>
          <p:nvPr/>
        </p:nvGrpSpPr>
        <p:grpSpPr>
          <a:xfrm>
            <a:off x="1379743" y="1109744"/>
            <a:ext cx="7056027" cy="934632"/>
            <a:chOff x="1081047" y="1167703"/>
            <a:chExt cx="7393673" cy="934632"/>
          </a:xfrm>
        </p:grpSpPr>
        <p:pic>
          <p:nvPicPr>
            <p:cNvPr id="5" name="Picture 4">
              <a:extLst>
                <a:ext uri="{FF2B5EF4-FFF2-40B4-BE49-F238E27FC236}">
                  <a16:creationId xmlns:a16="http://schemas.microsoft.com/office/drawing/2014/main" id="{4B78B0C0-6983-FA48-922F-2F89A085CF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7407" b="33415"/>
            <a:stretch/>
          </p:blipFill>
          <p:spPr>
            <a:xfrm>
              <a:off x="7171413" y="1510402"/>
              <a:ext cx="1303307" cy="510616"/>
            </a:xfrm>
            <a:prstGeom prst="rect">
              <a:avLst/>
            </a:prstGeom>
          </p:spPr>
        </p:pic>
        <p:pic>
          <p:nvPicPr>
            <p:cNvPr id="6" name="Picture 5">
              <a:extLst>
                <a:ext uri="{FF2B5EF4-FFF2-40B4-BE49-F238E27FC236}">
                  <a16:creationId xmlns:a16="http://schemas.microsoft.com/office/drawing/2014/main" id="{B2AD5E8B-F7F1-B047-AF0E-F4DDCA833CF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7423" b="21215"/>
            <a:stretch/>
          </p:blipFill>
          <p:spPr>
            <a:xfrm>
              <a:off x="1081047" y="1646232"/>
              <a:ext cx="1336159" cy="456103"/>
            </a:xfrm>
            <a:prstGeom prst="rect">
              <a:avLst/>
            </a:prstGeom>
          </p:spPr>
        </p:pic>
        <p:pic>
          <p:nvPicPr>
            <p:cNvPr id="7" name="Picture 6">
              <a:extLst>
                <a:ext uri="{FF2B5EF4-FFF2-40B4-BE49-F238E27FC236}">
                  <a16:creationId xmlns:a16="http://schemas.microsoft.com/office/drawing/2014/main" id="{B9446804-4763-3E47-803B-BBB7ADEA6F7B}"/>
                </a:ext>
              </a:extLst>
            </p:cNvPr>
            <p:cNvPicPr>
              <a:picLocks noChangeAspect="1"/>
            </p:cNvPicPr>
            <p:nvPr/>
          </p:nvPicPr>
          <p:blipFill>
            <a:blip r:embed="rId10"/>
            <a:stretch>
              <a:fillRect/>
            </a:stretch>
          </p:blipFill>
          <p:spPr>
            <a:xfrm>
              <a:off x="4274605" y="1241992"/>
              <a:ext cx="1142176" cy="302564"/>
            </a:xfrm>
            <a:prstGeom prst="rect">
              <a:avLst/>
            </a:prstGeom>
          </p:spPr>
        </p:pic>
        <p:pic>
          <p:nvPicPr>
            <p:cNvPr id="9" name="Picture 8">
              <a:extLst>
                <a:ext uri="{FF2B5EF4-FFF2-40B4-BE49-F238E27FC236}">
                  <a16:creationId xmlns:a16="http://schemas.microsoft.com/office/drawing/2014/main" id="{EFB5DE67-9489-3A43-A424-2F303806527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41950" y="1167703"/>
              <a:ext cx="468421" cy="484033"/>
            </a:xfrm>
            <a:prstGeom prst="rect">
              <a:avLst/>
            </a:prstGeom>
          </p:spPr>
        </p:pic>
      </p:grpSp>
      <p:sp>
        <p:nvSpPr>
          <p:cNvPr id="17" name="ZoneTexte 7">
            <a:extLst>
              <a:ext uri="{FF2B5EF4-FFF2-40B4-BE49-F238E27FC236}">
                <a16:creationId xmlns:a16="http://schemas.microsoft.com/office/drawing/2014/main" id="{8A97C898-D9DD-4F45-9723-EBF72404A331}"/>
              </a:ext>
            </a:extLst>
          </p:cNvPr>
          <p:cNvSpPr txBox="1">
            <a:spLocks noChangeArrowheads="1"/>
          </p:cNvSpPr>
          <p:nvPr/>
        </p:nvSpPr>
        <p:spPr bwMode="auto">
          <a:xfrm>
            <a:off x="1379743" y="5263924"/>
            <a:ext cx="324204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9525" indent="-9525">
              <a:lnSpc>
                <a:spcPct val="100000"/>
              </a:lnSpc>
              <a:spcBef>
                <a:spcPts val="225"/>
              </a:spcBef>
              <a:buNone/>
            </a:pPr>
            <a:r>
              <a:rPr lang="fr-FR" altLang="fr-FR" sz="1100" b="1" dirty="0">
                <a:solidFill>
                  <a:schemeClr val="accent1"/>
                </a:solidFill>
                <a:latin typeface="HurmeGeometricSans4 Regular"/>
                <a:ea typeface="Helvetica" charset="0"/>
                <a:cs typeface="HurmeGeometricSans4 Regular"/>
              </a:rPr>
              <a:t>Nadine Coulm</a:t>
            </a:r>
          </a:p>
          <a:p>
            <a:pPr marL="171450" indent="-171450">
              <a:spcBef>
                <a:spcPts val="225"/>
              </a:spcBef>
              <a:spcAft>
                <a:spcPts val="200"/>
              </a:spcAft>
              <a:buClr>
                <a:schemeClr val="accent5"/>
              </a:buClr>
            </a:pPr>
            <a:r>
              <a:rPr lang="fr-FR" altLang="fr-FR" sz="1050" dirty="0">
                <a:solidFill>
                  <a:srgbClr val="666666"/>
                </a:solidFill>
                <a:latin typeface="HurmeGeometricSans4 Regular"/>
              </a:rPr>
              <a:t>Directrice des Relations Investisseurs de Korian</a:t>
            </a:r>
          </a:p>
          <a:p>
            <a:pPr marL="171450" indent="-171450">
              <a:spcBef>
                <a:spcPts val="225"/>
              </a:spcBef>
              <a:spcAft>
                <a:spcPts val="200"/>
              </a:spcAft>
              <a:buClr>
                <a:schemeClr val="accent5"/>
              </a:buClr>
            </a:pPr>
            <a:r>
              <a:rPr lang="fr-FR" altLang="fr-FR" sz="1050" dirty="0">
                <a:solidFill>
                  <a:srgbClr val="666666"/>
                </a:solidFill>
                <a:latin typeface="HurmeGeometricSans4 Regular"/>
              </a:rPr>
              <a:t>20 ans d’expérience en tant que Directrice Financière charge des relations investisseurs et du financement chez</a:t>
            </a:r>
            <a:r>
              <a:rPr lang="fr-FR" altLang="fr-FR" sz="1050" dirty="0">
                <a:solidFill>
                  <a:srgbClr val="C00000"/>
                </a:solidFill>
                <a:latin typeface="HurmeGeometricSans4 Regular"/>
              </a:rPr>
              <a:t> </a:t>
            </a:r>
            <a:r>
              <a:rPr lang="fr-FR" altLang="fr-FR" sz="1050" dirty="0">
                <a:solidFill>
                  <a:srgbClr val="666666"/>
                </a:solidFill>
                <a:latin typeface="HurmeGeometricSans4 Regular"/>
              </a:rPr>
              <a:t>Korian, FNAC Darty, Danone  et CASINO</a:t>
            </a:r>
          </a:p>
        </p:txBody>
      </p:sp>
      <p:sp>
        <p:nvSpPr>
          <p:cNvPr id="19" name="ZoneTexte 4">
            <a:extLst>
              <a:ext uri="{FF2B5EF4-FFF2-40B4-BE49-F238E27FC236}">
                <a16:creationId xmlns:a16="http://schemas.microsoft.com/office/drawing/2014/main" id="{8168C591-71E6-2A4F-99B2-92A26D37F14B}"/>
              </a:ext>
            </a:extLst>
          </p:cNvPr>
          <p:cNvSpPr txBox="1">
            <a:spLocks noChangeArrowheads="1"/>
          </p:cNvSpPr>
          <p:nvPr/>
        </p:nvSpPr>
        <p:spPr bwMode="auto">
          <a:xfrm>
            <a:off x="1329751" y="3880120"/>
            <a:ext cx="3170956"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9525" indent="-9525">
              <a:spcBef>
                <a:spcPts val="225"/>
              </a:spcBef>
              <a:buNone/>
            </a:pPr>
            <a:r>
              <a:rPr lang="fr-FR" altLang="fr-FR" sz="1200" b="1" dirty="0">
                <a:solidFill>
                  <a:schemeClr val="accent1"/>
                </a:solidFill>
                <a:latin typeface="HurmeGeometricSans4 Regular"/>
                <a:ea typeface="Helvetica" charset="0"/>
                <a:cs typeface="HurmeGeometricSans4 Regular"/>
              </a:rPr>
              <a:t>Jean M. Franchi</a:t>
            </a:r>
          </a:p>
          <a:p>
            <a:pPr marL="171450" indent="-171450">
              <a:lnSpc>
                <a:spcPct val="100000"/>
              </a:lnSpc>
              <a:spcBef>
                <a:spcPts val="225"/>
              </a:spcBef>
              <a:spcAft>
                <a:spcPts val="200"/>
              </a:spcAft>
              <a:buClr>
                <a:schemeClr val="accent5"/>
              </a:buClr>
            </a:pPr>
            <a:r>
              <a:rPr lang="en-US" altLang="fr-FR" sz="1050" dirty="0" err="1">
                <a:solidFill>
                  <a:srgbClr val="666666"/>
                </a:solidFill>
                <a:latin typeface="HurmeGeometricSans4 Regular"/>
              </a:rPr>
              <a:t>Directrice</a:t>
            </a:r>
            <a:r>
              <a:rPr lang="en-US" altLang="fr-FR" sz="1050" dirty="0">
                <a:solidFill>
                  <a:srgbClr val="666666"/>
                </a:solidFill>
                <a:latin typeface="HurmeGeometricSans4 Regular"/>
              </a:rPr>
              <a:t> Financière chez Merrimack Pharma</a:t>
            </a:r>
          </a:p>
          <a:p>
            <a:pPr marL="171450" indent="-171450">
              <a:lnSpc>
                <a:spcPct val="100000"/>
              </a:lnSpc>
              <a:spcBef>
                <a:spcPts val="225"/>
              </a:spcBef>
              <a:spcAft>
                <a:spcPts val="200"/>
              </a:spcAft>
              <a:buClr>
                <a:schemeClr val="accent5"/>
              </a:buClr>
            </a:pPr>
            <a:r>
              <a:rPr lang="en-US" altLang="fr-FR" sz="1050" dirty="0">
                <a:solidFill>
                  <a:srgbClr val="666666"/>
                </a:solidFill>
                <a:latin typeface="HurmeGeometricSans4 Regular"/>
              </a:rPr>
              <a:t>Plus de 30 </a:t>
            </a:r>
            <a:r>
              <a:rPr lang="en-US" altLang="fr-FR" sz="1050" dirty="0" err="1">
                <a:solidFill>
                  <a:srgbClr val="666666"/>
                </a:solidFill>
                <a:latin typeface="HurmeGeometricSans4 Regular"/>
              </a:rPr>
              <a:t>ans</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d’expérience</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en</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tant</a:t>
            </a:r>
            <a:r>
              <a:rPr lang="en-US" altLang="fr-FR" sz="1050" dirty="0">
                <a:solidFill>
                  <a:srgbClr val="666666"/>
                </a:solidFill>
                <a:latin typeface="HurmeGeometricSans4 Regular"/>
              </a:rPr>
              <a:t> que </a:t>
            </a:r>
            <a:r>
              <a:rPr lang="en-US" altLang="fr-FR" sz="1050" dirty="0" err="1">
                <a:solidFill>
                  <a:srgbClr val="666666"/>
                </a:solidFill>
                <a:latin typeface="HurmeGeometricSans4 Regular"/>
              </a:rPr>
              <a:t>directrice</a:t>
            </a:r>
            <a:r>
              <a:rPr lang="en-US" altLang="fr-FR" sz="1050" dirty="0">
                <a:solidFill>
                  <a:srgbClr val="666666"/>
                </a:solidFill>
                <a:latin typeface="HurmeGeometricSans4 Regular"/>
              </a:rPr>
              <a:t> financière, </a:t>
            </a:r>
            <a:r>
              <a:rPr lang="en-US" altLang="fr-FR" sz="1050" dirty="0" err="1">
                <a:solidFill>
                  <a:srgbClr val="666666"/>
                </a:solidFill>
                <a:latin typeface="HurmeGeometricSans4 Regular"/>
              </a:rPr>
              <a:t>dont</a:t>
            </a:r>
            <a:r>
              <a:rPr lang="en-US" altLang="fr-FR" sz="1050" dirty="0">
                <a:solidFill>
                  <a:srgbClr val="666666"/>
                </a:solidFill>
                <a:latin typeface="HurmeGeometricSans4 Regular"/>
              </a:rPr>
              <a:t> 15 </a:t>
            </a:r>
            <a:r>
              <a:rPr lang="en-US" altLang="fr-FR" sz="1050" dirty="0" err="1">
                <a:solidFill>
                  <a:srgbClr val="666666"/>
                </a:solidFill>
                <a:latin typeface="HurmeGeometricSans4 Regular"/>
              </a:rPr>
              <a:t>ans</a:t>
            </a:r>
            <a:r>
              <a:rPr lang="en-US" altLang="fr-FR" sz="1050" dirty="0">
                <a:solidFill>
                  <a:srgbClr val="666666"/>
                </a:solidFill>
                <a:latin typeface="HurmeGeometricSans4 Regular"/>
              </a:rPr>
              <a:t> chez Genzyme</a:t>
            </a:r>
          </a:p>
        </p:txBody>
      </p:sp>
      <p:sp>
        <p:nvSpPr>
          <p:cNvPr id="20" name="ZoneTexte 4">
            <a:extLst>
              <a:ext uri="{FF2B5EF4-FFF2-40B4-BE49-F238E27FC236}">
                <a16:creationId xmlns:a16="http://schemas.microsoft.com/office/drawing/2014/main" id="{344E519F-47B3-644B-85B9-C569FA8061ED}"/>
              </a:ext>
            </a:extLst>
          </p:cNvPr>
          <p:cNvSpPr txBox="1">
            <a:spLocks noChangeArrowheads="1"/>
          </p:cNvSpPr>
          <p:nvPr/>
        </p:nvSpPr>
        <p:spPr bwMode="auto">
          <a:xfrm>
            <a:off x="5517477" y="4110182"/>
            <a:ext cx="3491358"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0" indent="0">
              <a:lnSpc>
                <a:spcPct val="100000"/>
              </a:lnSpc>
              <a:spcBef>
                <a:spcPts val="225"/>
              </a:spcBef>
              <a:buNone/>
            </a:pPr>
            <a:r>
              <a:rPr lang="fr-FR" altLang="fr-FR" sz="1200" b="1" dirty="0">
                <a:solidFill>
                  <a:schemeClr val="accent1"/>
                </a:solidFill>
                <a:latin typeface="HurmeGeometricSans4 Regular"/>
                <a:ea typeface="Helvetica" charset="0"/>
                <a:cs typeface="HurmeGeometricSans4 Regular"/>
              </a:rPr>
              <a:t>Dimitri Batsis</a:t>
            </a:r>
          </a:p>
          <a:p>
            <a:pPr marL="171450" indent="-171450">
              <a:lnSpc>
                <a:spcPct val="100000"/>
              </a:lnSpc>
              <a:spcBef>
                <a:spcPts val="225"/>
              </a:spcBef>
              <a:spcAft>
                <a:spcPts val="200"/>
              </a:spcAft>
              <a:buClr>
                <a:schemeClr val="accent5"/>
              </a:buClr>
            </a:pPr>
            <a:r>
              <a:rPr lang="fr-FR" altLang="fr-FR" sz="1050" dirty="0">
                <a:solidFill>
                  <a:srgbClr val="666666"/>
                </a:solidFill>
                <a:latin typeface="HurmeGeometricSans4 Regular"/>
              </a:rPr>
              <a:t>Entrepreneur </a:t>
            </a:r>
          </a:p>
          <a:p>
            <a:pPr marL="171450" indent="-171450">
              <a:lnSpc>
                <a:spcPct val="100000"/>
              </a:lnSpc>
              <a:spcBef>
                <a:spcPts val="225"/>
              </a:spcBef>
              <a:spcAft>
                <a:spcPts val="200"/>
              </a:spcAft>
              <a:buClr>
                <a:schemeClr val="accent5"/>
              </a:buClr>
            </a:pPr>
            <a:r>
              <a:rPr lang="fr-FR" altLang="fr-FR" sz="1050" dirty="0">
                <a:solidFill>
                  <a:srgbClr val="666666"/>
                </a:solidFill>
                <a:latin typeface="HurmeGeometricSans4 Regular"/>
              </a:rPr>
              <a:t>Fondateur de </a:t>
            </a:r>
            <a:r>
              <a:rPr lang="fr-FR" altLang="fr-FR" sz="1050" dirty="0" err="1">
                <a:solidFill>
                  <a:srgbClr val="666666"/>
                </a:solidFill>
                <a:latin typeface="HurmeGeometricSans4 Regular"/>
              </a:rPr>
              <a:t>Zeni</a:t>
            </a:r>
            <a:r>
              <a:rPr lang="fr-FR" altLang="fr-FR" sz="1050" dirty="0">
                <a:solidFill>
                  <a:srgbClr val="666666"/>
                </a:solidFill>
                <a:latin typeface="HurmeGeometricSans4 Regular"/>
              </a:rPr>
              <a:t> Corporation, Drone Volt</a:t>
            </a:r>
          </a:p>
          <a:p>
            <a:pPr marL="171450" indent="-171450">
              <a:lnSpc>
                <a:spcPct val="100000"/>
              </a:lnSpc>
              <a:spcBef>
                <a:spcPts val="225"/>
              </a:spcBef>
              <a:spcAft>
                <a:spcPts val="200"/>
              </a:spcAft>
              <a:buClr>
                <a:schemeClr val="accent5"/>
              </a:buClr>
            </a:pPr>
            <a:r>
              <a:rPr lang="fr-FR" altLang="fr-FR" sz="1050" dirty="0">
                <a:solidFill>
                  <a:srgbClr val="666666"/>
                </a:solidFill>
                <a:latin typeface="HurmeGeometricSans4 Regular"/>
              </a:rPr>
              <a:t>20 ans d’expérience dans le secteur de la technologie</a:t>
            </a:r>
          </a:p>
        </p:txBody>
      </p:sp>
      <p:pic>
        <p:nvPicPr>
          <p:cNvPr id="25" name="Picture 24">
            <a:extLst>
              <a:ext uri="{FF2B5EF4-FFF2-40B4-BE49-F238E27FC236}">
                <a16:creationId xmlns:a16="http://schemas.microsoft.com/office/drawing/2014/main" id="{067712CF-D761-F24D-B202-A4314F3DB1D2}"/>
              </a:ext>
            </a:extLst>
          </p:cNvPr>
          <p:cNvPicPr>
            <a:picLocks noChangeAspect="1"/>
          </p:cNvPicPr>
          <p:nvPr/>
        </p:nvPicPr>
        <p:blipFill>
          <a:blip r:embed="rId12"/>
          <a:stretch>
            <a:fillRect/>
          </a:stretch>
        </p:blipFill>
        <p:spPr>
          <a:xfrm>
            <a:off x="628650" y="1220925"/>
            <a:ext cx="1402202" cy="188932"/>
          </a:xfrm>
          <a:prstGeom prst="rect">
            <a:avLst/>
          </a:prstGeom>
        </p:spPr>
      </p:pic>
      <p:pic>
        <p:nvPicPr>
          <p:cNvPr id="23" name="Picture 22">
            <a:extLst>
              <a:ext uri="{FF2B5EF4-FFF2-40B4-BE49-F238E27FC236}">
                <a16:creationId xmlns:a16="http://schemas.microsoft.com/office/drawing/2014/main" id="{85FDC425-3D1A-40B5-B057-B4EB33C8326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589084" y="1186400"/>
            <a:ext cx="820056" cy="405244"/>
          </a:xfrm>
          <a:prstGeom prst="rect">
            <a:avLst/>
          </a:prstGeom>
        </p:spPr>
      </p:pic>
      <p:pic>
        <p:nvPicPr>
          <p:cNvPr id="21" name="Image 3">
            <a:extLst>
              <a:ext uri="{FF2B5EF4-FFF2-40B4-BE49-F238E27FC236}">
                <a16:creationId xmlns:a16="http://schemas.microsoft.com/office/drawing/2014/main" id="{217CE95D-26CE-B64D-9BE0-37A80D4CAE5B}"/>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4581438" y="2332452"/>
            <a:ext cx="861246" cy="819455"/>
          </a:xfrm>
          <a:prstGeom prst="ellipse">
            <a:avLst/>
          </a:prstGeom>
          <a:ln>
            <a:noFill/>
          </a:ln>
        </p:spPr>
        <p:style>
          <a:lnRef idx="2">
            <a:schemeClr val="dk1">
              <a:shade val="50000"/>
            </a:schemeClr>
          </a:lnRef>
          <a:fillRef idx="1">
            <a:schemeClr val="dk1"/>
          </a:fillRef>
          <a:effectRef idx="0">
            <a:schemeClr val="dk1"/>
          </a:effectRef>
          <a:fontRef idx="minor">
            <a:schemeClr val="lt1"/>
          </a:fontRef>
        </p:style>
      </p:pic>
      <p:pic>
        <p:nvPicPr>
          <p:cNvPr id="26" name="Picture 3">
            <a:extLst>
              <a:ext uri="{FF2B5EF4-FFF2-40B4-BE49-F238E27FC236}">
                <a16:creationId xmlns:a16="http://schemas.microsoft.com/office/drawing/2014/main" id="{05C47958-8C52-184D-B0DB-6FB3E7DD2021}"/>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334077" y="1597258"/>
            <a:ext cx="777336" cy="33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Slide Number Placeholder 2">
            <a:extLst>
              <a:ext uri="{FF2B5EF4-FFF2-40B4-BE49-F238E27FC236}">
                <a16:creationId xmlns:a16="http://schemas.microsoft.com/office/drawing/2014/main" id="{D2493DFC-857B-D844-8470-C0406635B7CE}"/>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25</a:t>
            </a:fld>
            <a:endParaRPr lang="fr-FR" dirty="0">
              <a:solidFill>
                <a:schemeClr val="bg2">
                  <a:lumMod val="25000"/>
                </a:schemeClr>
              </a:solidFill>
              <a:latin typeface="HurmeGeometricSans4 Regular"/>
              <a:ea typeface="MS PGothic" charset="-128"/>
            </a:endParaRPr>
          </a:p>
        </p:txBody>
      </p:sp>
      <p:pic>
        <p:nvPicPr>
          <p:cNvPr id="3" name="Picture 2">
            <a:extLst>
              <a:ext uri="{FF2B5EF4-FFF2-40B4-BE49-F238E27FC236}">
                <a16:creationId xmlns:a16="http://schemas.microsoft.com/office/drawing/2014/main" id="{24D8CCE3-0107-8042-9A14-57A1EEBA078D}"/>
              </a:ext>
            </a:extLst>
          </p:cNvPr>
          <p:cNvPicPr>
            <a:picLocks noChangeAspect="1"/>
          </p:cNvPicPr>
          <p:nvPr/>
        </p:nvPicPr>
        <p:blipFill>
          <a:blip r:embed="rId17"/>
          <a:stretch>
            <a:fillRect/>
          </a:stretch>
        </p:blipFill>
        <p:spPr>
          <a:xfrm>
            <a:off x="5386496" y="1284931"/>
            <a:ext cx="860213" cy="860213"/>
          </a:xfrm>
          <a:prstGeom prst="rect">
            <a:avLst/>
          </a:prstGeom>
        </p:spPr>
      </p:pic>
      <p:sp>
        <p:nvSpPr>
          <p:cNvPr id="31" name="ZoneTexte 4">
            <a:extLst>
              <a:ext uri="{FF2B5EF4-FFF2-40B4-BE49-F238E27FC236}">
                <a16:creationId xmlns:a16="http://schemas.microsoft.com/office/drawing/2014/main" id="{D6F8E22E-816B-45D1-9127-E077A6774FB1}"/>
              </a:ext>
            </a:extLst>
          </p:cNvPr>
          <p:cNvSpPr txBox="1">
            <a:spLocks noChangeArrowheads="1"/>
          </p:cNvSpPr>
          <p:nvPr/>
        </p:nvSpPr>
        <p:spPr bwMode="auto">
          <a:xfrm>
            <a:off x="1360337" y="2368132"/>
            <a:ext cx="3158429" cy="8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rPr>
              <a:t>Stanislas </a:t>
            </a:r>
            <a:r>
              <a:rPr lang="fr-FR" altLang="fr-FR" sz="1200" b="1" dirty="0" err="1">
                <a:solidFill>
                  <a:schemeClr val="accent1"/>
                </a:solidFill>
                <a:latin typeface="HurmeGeometricSans4 Regular"/>
              </a:rPr>
              <a:t>Veillet</a:t>
            </a:r>
            <a:r>
              <a:rPr lang="fr-FR" altLang="fr-FR" sz="1200" b="1" dirty="0">
                <a:solidFill>
                  <a:schemeClr val="accent1"/>
                </a:solidFill>
                <a:latin typeface="HurmeGeometricSans4 Regular"/>
              </a:rPr>
              <a:t> - Fondateur et PDG</a:t>
            </a:r>
          </a:p>
          <a:p>
            <a:pPr marL="171450" indent="-171450">
              <a:spcBef>
                <a:spcPts val="225"/>
              </a:spcBef>
              <a:spcAft>
                <a:spcPts val="200"/>
              </a:spcAft>
              <a:buClr>
                <a:schemeClr val="accent5"/>
              </a:buClr>
            </a:pPr>
            <a:r>
              <a:rPr lang="en-US" altLang="fr-FR" sz="1050" dirty="0" err="1">
                <a:solidFill>
                  <a:srgbClr val="666666"/>
                </a:solidFill>
                <a:latin typeface="HurmeGeometricSans4 Regular"/>
              </a:rPr>
              <a:t>Docteur</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en</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génétique</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Ingénieur</a:t>
            </a:r>
            <a:r>
              <a:rPr lang="en-US" altLang="fr-FR" sz="1050" dirty="0">
                <a:solidFill>
                  <a:srgbClr val="666666"/>
                </a:solidFill>
                <a:latin typeface="HurmeGeometricSans4 Regular"/>
              </a:rPr>
              <a:t> </a:t>
            </a:r>
            <a:r>
              <a:rPr lang="en-US" altLang="fr-FR" sz="1050" dirty="0" err="1">
                <a:solidFill>
                  <a:srgbClr val="666666"/>
                </a:solidFill>
                <a:latin typeface="HurmeGeometricSans4 Regular"/>
              </a:rPr>
              <a:t>AgroParisTech</a:t>
            </a:r>
            <a:endParaRPr lang="en-US" altLang="fr-FR" sz="1050" dirty="0">
              <a:solidFill>
                <a:srgbClr val="666666"/>
              </a:solidFill>
              <a:latin typeface="HurmeGeometricSans4 Regular"/>
            </a:endParaRPr>
          </a:p>
          <a:p>
            <a:pPr marL="171450" indent="-171450">
              <a:spcBef>
                <a:spcPts val="225"/>
              </a:spcBef>
              <a:spcAft>
                <a:spcPts val="200"/>
              </a:spcAft>
              <a:buClr>
                <a:schemeClr val="accent5"/>
              </a:buClr>
            </a:pPr>
            <a:r>
              <a:rPr lang="fr-FR" altLang="fr-FR" sz="1050" dirty="0">
                <a:solidFill>
                  <a:srgbClr val="666666"/>
                </a:solidFill>
                <a:latin typeface="HurmeGeometricSans4 Regular"/>
              </a:rPr>
              <a:t>Plus de 25 ans d’expérience en biotech; Pharmacia- Monsanto, Groupe Danone</a:t>
            </a:r>
          </a:p>
        </p:txBody>
      </p:sp>
      <p:sp>
        <p:nvSpPr>
          <p:cNvPr id="33" name="ZoneTexte 4">
            <a:extLst>
              <a:ext uri="{FF2B5EF4-FFF2-40B4-BE49-F238E27FC236}">
                <a16:creationId xmlns:a16="http://schemas.microsoft.com/office/drawing/2014/main" id="{1C661F60-93DA-4FEA-BDAC-B2A522CD9703}"/>
              </a:ext>
            </a:extLst>
          </p:cNvPr>
          <p:cNvSpPr txBox="1">
            <a:spLocks noChangeArrowheads="1"/>
          </p:cNvSpPr>
          <p:nvPr/>
        </p:nvSpPr>
        <p:spPr bwMode="auto">
          <a:xfrm>
            <a:off x="5517477" y="2368132"/>
            <a:ext cx="2936417" cy="162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7938" indent="-7938" algn="l" hangingPunct="1">
              <a:lnSpc>
                <a:spcPct val="100000"/>
              </a:lnSpc>
              <a:spcBef>
                <a:spcPts val="225"/>
              </a:spcBef>
              <a:buNone/>
            </a:pPr>
            <a:r>
              <a:rPr lang="fr-FR" altLang="fr-FR" sz="1200" b="1" dirty="0">
                <a:solidFill>
                  <a:schemeClr val="accent1"/>
                </a:solidFill>
                <a:latin typeface="HurmeGeometricSans4 Regular"/>
                <a:ea typeface="Helvetica" charset="0"/>
                <a:cs typeface="HurmeGeometricSans4 Regular"/>
              </a:rPr>
              <a:t>Pr. Jean Mariani</a:t>
            </a:r>
          </a:p>
          <a:p>
            <a:pPr marL="171450" indent="-171450">
              <a:spcBef>
                <a:spcPts val="0"/>
              </a:spcBef>
              <a:spcAft>
                <a:spcPts val="200"/>
              </a:spcAft>
              <a:buClr>
                <a:schemeClr val="accent5"/>
              </a:buClr>
            </a:pPr>
            <a:r>
              <a:rPr lang="fr-FR" altLang="fr-FR" sz="1050" dirty="0">
                <a:solidFill>
                  <a:srgbClr val="666666"/>
                </a:solidFill>
                <a:latin typeface="HurmeGeometricSans4 Regular"/>
              </a:rPr>
              <a:t>Professeur de neurosciences et de biologie du vieillissement et Directeur de  l’Institut de la longévité Charles Foix à l’Université de la Sorbonne</a:t>
            </a:r>
          </a:p>
          <a:p>
            <a:pPr marL="171450" indent="-171450">
              <a:spcBef>
                <a:spcPts val="0"/>
              </a:spcBef>
              <a:spcAft>
                <a:spcPts val="200"/>
              </a:spcAft>
              <a:buClr>
                <a:schemeClr val="accent5"/>
              </a:buClr>
            </a:pPr>
            <a:r>
              <a:rPr lang="fr-FR" altLang="fr-FR" sz="1050" dirty="0">
                <a:solidFill>
                  <a:srgbClr val="666666"/>
                </a:solidFill>
                <a:latin typeface="HurmeGeometricSans4 Regular"/>
              </a:rPr>
              <a:t>PU-PH émérite de la Faculté de Médecine Sorbonne Université</a:t>
            </a:r>
          </a:p>
          <a:p>
            <a:pPr marL="171450" indent="-171450">
              <a:spcBef>
                <a:spcPts val="0"/>
              </a:spcBef>
              <a:spcAft>
                <a:spcPts val="200"/>
              </a:spcAft>
              <a:buClr>
                <a:schemeClr val="accent5"/>
              </a:buClr>
            </a:pPr>
            <a:r>
              <a:rPr lang="fr-FR" altLang="fr-FR" sz="1050" dirty="0">
                <a:solidFill>
                  <a:srgbClr val="666666"/>
                </a:solidFill>
                <a:latin typeface="HurmeGeometricSans4 Regular"/>
              </a:rPr>
              <a:t>Membre du bureau et du conseil d’administration de </a:t>
            </a:r>
            <a:r>
              <a:rPr lang="fr-FR" altLang="fr-FR" sz="1050" dirty="0" err="1">
                <a:solidFill>
                  <a:srgbClr val="666666"/>
                </a:solidFill>
                <a:latin typeface="HurmeGeometricSans4 Regular"/>
              </a:rPr>
              <a:t>Gerond’IF</a:t>
            </a:r>
            <a:r>
              <a:rPr lang="fr-FR" altLang="fr-FR" sz="1050" dirty="0">
                <a:solidFill>
                  <a:srgbClr val="666666"/>
                </a:solidFill>
                <a:latin typeface="HurmeGeometricSans4 Regular"/>
              </a:rPr>
              <a:t> </a:t>
            </a:r>
            <a:endParaRPr lang="fr-FR" altLang="fr-FR" sz="1050" dirty="0">
              <a:solidFill>
                <a:srgbClr val="C00000"/>
              </a:solidFill>
              <a:latin typeface="HurmeGeometricSans4 Regular"/>
            </a:endParaRPr>
          </a:p>
        </p:txBody>
      </p:sp>
    </p:spTree>
    <p:extLst>
      <p:ext uri="{BB962C8B-B14F-4D97-AF65-F5344CB8AC3E}">
        <p14:creationId xmlns:p14="http://schemas.microsoft.com/office/powerpoint/2010/main" val="417340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318499" cy="956234"/>
          </a:xfrm>
        </p:spPr>
        <p:txBody>
          <a:bodyPr>
            <a:normAutofit/>
          </a:bodyPr>
          <a:lstStyle/>
          <a:p>
            <a:r>
              <a:rPr lang="fr-FR" dirty="0"/>
              <a:t>D’une spin-off de Sorbonne Université à une société de biotechnologie au stade clinique: 80M€ levés depuis l’origine</a:t>
            </a:r>
            <a:endParaRPr lang="en-US" dirty="0">
              <a:solidFill>
                <a:srgbClr val="C00000"/>
              </a:solidFill>
            </a:endParaRPr>
          </a:p>
        </p:txBody>
      </p:sp>
      <p:cxnSp>
        <p:nvCxnSpPr>
          <p:cNvPr id="16" name="Gerade Verbindung 109">
            <a:extLst>
              <a:ext uri="{FF2B5EF4-FFF2-40B4-BE49-F238E27FC236}">
                <a16:creationId xmlns:a16="http://schemas.microsoft.com/office/drawing/2014/main" id="{74FFADB5-68CF-0E47-8ACB-B43105CCD1CE}"/>
              </a:ext>
            </a:extLst>
          </p:cNvPr>
          <p:cNvCxnSpPr>
            <a:cxnSpLocks/>
          </p:cNvCxnSpPr>
          <p:nvPr/>
        </p:nvCxnSpPr>
        <p:spPr bwMode="gray">
          <a:xfrm flipV="1">
            <a:off x="998164" y="2521395"/>
            <a:ext cx="0" cy="338559"/>
          </a:xfrm>
          <a:prstGeom prst="line">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 name="Rechteck 5">
            <a:extLst>
              <a:ext uri="{FF2B5EF4-FFF2-40B4-BE49-F238E27FC236}">
                <a16:creationId xmlns:a16="http://schemas.microsoft.com/office/drawing/2014/main" id="{C1501E50-90DB-DD4B-8ABA-AFEEADC984E9}"/>
              </a:ext>
            </a:extLst>
          </p:cNvPr>
          <p:cNvSpPr/>
          <p:nvPr/>
        </p:nvSpPr>
        <p:spPr bwMode="gray">
          <a:xfrm>
            <a:off x="423312"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hangingPunct="1">
              <a:spcBef>
                <a:spcPts val="0"/>
              </a:spcBef>
              <a:spcAft>
                <a:spcPts val="999"/>
              </a:spcAft>
            </a:pPr>
            <a:r>
              <a:rPr lang="en-US" sz="1299" b="1" kern="1200" dirty="0">
                <a:solidFill>
                  <a:schemeClr val="accent1"/>
                </a:solidFill>
                <a:latin typeface="Century Gothic" panose="020B0502020202020204" pitchFamily="34" charset="0"/>
              </a:rPr>
              <a:t>2006</a:t>
            </a:r>
            <a:r>
              <a:rPr lang="en-US" sz="1299" b="1" kern="1200" dirty="0">
                <a:solidFill>
                  <a:srgbClr val="6F7FBD"/>
                </a:solidFill>
                <a:latin typeface="Century Gothic" panose="020B0502020202020204" pitchFamily="34" charset="0"/>
              </a:rPr>
              <a:t> - </a:t>
            </a:r>
            <a:r>
              <a:rPr lang="en-US" sz="1299" b="1" kern="1200" dirty="0">
                <a:solidFill>
                  <a:schemeClr val="accent1"/>
                </a:solidFill>
                <a:latin typeface="Century Gothic" panose="020B0502020202020204" pitchFamily="34" charset="0"/>
              </a:rPr>
              <a:t>2008</a:t>
            </a:r>
          </a:p>
        </p:txBody>
      </p:sp>
      <p:sp>
        <p:nvSpPr>
          <p:cNvPr id="18" name="Rechteck 97">
            <a:extLst>
              <a:ext uri="{FF2B5EF4-FFF2-40B4-BE49-F238E27FC236}">
                <a16:creationId xmlns:a16="http://schemas.microsoft.com/office/drawing/2014/main" id="{391BD4E9-15AC-434A-9931-BE7F92958CD4}"/>
              </a:ext>
            </a:extLst>
          </p:cNvPr>
          <p:cNvSpPr/>
          <p:nvPr/>
        </p:nvSpPr>
        <p:spPr bwMode="gray">
          <a:xfrm>
            <a:off x="1509550"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hangingPunct="1">
              <a:spcBef>
                <a:spcPts val="0"/>
              </a:spcBef>
              <a:spcAft>
                <a:spcPts val="999"/>
              </a:spcAft>
            </a:pPr>
            <a:r>
              <a:rPr lang="en-US" sz="1299" b="1" kern="1200" dirty="0">
                <a:solidFill>
                  <a:schemeClr val="accent1"/>
                </a:solidFill>
                <a:latin typeface="Century Gothic" panose="020B0502020202020204" pitchFamily="34" charset="0"/>
              </a:rPr>
              <a:t>2009- 2012</a:t>
            </a:r>
          </a:p>
        </p:txBody>
      </p:sp>
      <p:sp>
        <p:nvSpPr>
          <p:cNvPr id="19" name="Rechteck 98">
            <a:extLst>
              <a:ext uri="{FF2B5EF4-FFF2-40B4-BE49-F238E27FC236}">
                <a16:creationId xmlns:a16="http://schemas.microsoft.com/office/drawing/2014/main" id="{1D217363-A2E8-444B-B975-E7ECABB4B081}"/>
              </a:ext>
            </a:extLst>
          </p:cNvPr>
          <p:cNvSpPr/>
          <p:nvPr/>
        </p:nvSpPr>
        <p:spPr bwMode="gray">
          <a:xfrm>
            <a:off x="2625317"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hangingPunct="1">
              <a:spcBef>
                <a:spcPts val="0"/>
              </a:spcBef>
              <a:spcAft>
                <a:spcPts val="999"/>
              </a:spcAft>
            </a:pPr>
            <a:r>
              <a:rPr lang="en-US" sz="1299" b="1" dirty="0">
                <a:solidFill>
                  <a:schemeClr val="accent1"/>
                </a:solidFill>
                <a:latin typeface="Century Gothic" panose="020B0502020202020204" pitchFamily="34" charset="0"/>
              </a:rPr>
              <a:t>2015</a:t>
            </a:r>
            <a:endParaRPr lang="en-US" sz="1299" b="1" kern="1200" dirty="0">
              <a:solidFill>
                <a:schemeClr val="accent1"/>
              </a:solidFill>
              <a:latin typeface="Century Gothic" panose="020B0502020202020204" pitchFamily="34" charset="0"/>
            </a:endParaRPr>
          </a:p>
        </p:txBody>
      </p:sp>
      <p:sp>
        <p:nvSpPr>
          <p:cNvPr id="20" name="Rechteck 99">
            <a:extLst>
              <a:ext uri="{FF2B5EF4-FFF2-40B4-BE49-F238E27FC236}">
                <a16:creationId xmlns:a16="http://schemas.microsoft.com/office/drawing/2014/main" id="{5C6B1CF1-874E-C141-BAD5-9C67A15C6F9F}"/>
              </a:ext>
            </a:extLst>
          </p:cNvPr>
          <p:cNvSpPr/>
          <p:nvPr/>
        </p:nvSpPr>
        <p:spPr bwMode="gray">
          <a:xfrm>
            <a:off x="3726320"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hangingPunct="1">
              <a:spcBef>
                <a:spcPts val="0"/>
              </a:spcBef>
              <a:spcAft>
                <a:spcPts val="999"/>
              </a:spcAft>
            </a:pPr>
            <a:r>
              <a:rPr lang="en-US" sz="1299" b="1" dirty="0">
                <a:solidFill>
                  <a:schemeClr val="accent1"/>
                </a:solidFill>
                <a:latin typeface="Century Gothic" panose="020B0502020202020204" pitchFamily="34" charset="0"/>
              </a:rPr>
              <a:t>2016-2017</a:t>
            </a:r>
            <a:endParaRPr lang="en-US" sz="1299" b="1" kern="1200" dirty="0">
              <a:solidFill>
                <a:schemeClr val="accent1"/>
              </a:solidFill>
              <a:latin typeface="Century Gothic" panose="020B0502020202020204" pitchFamily="34" charset="0"/>
            </a:endParaRPr>
          </a:p>
        </p:txBody>
      </p:sp>
      <p:sp>
        <p:nvSpPr>
          <p:cNvPr id="23" name="Rechteck 102">
            <a:extLst>
              <a:ext uri="{FF2B5EF4-FFF2-40B4-BE49-F238E27FC236}">
                <a16:creationId xmlns:a16="http://schemas.microsoft.com/office/drawing/2014/main" id="{4B25EB08-80C0-854C-A2F0-960AD72D0611}"/>
              </a:ext>
            </a:extLst>
          </p:cNvPr>
          <p:cNvSpPr/>
          <p:nvPr/>
        </p:nvSpPr>
        <p:spPr bwMode="gray">
          <a:xfrm>
            <a:off x="4837482"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a:spcAft>
                <a:spcPts val="999"/>
              </a:spcAft>
            </a:pPr>
            <a:r>
              <a:rPr lang="en-US" sz="1299" b="1" dirty="0">
                <a:solidFill>
                  <a:schemeClr val="accent1"/>
                </a:solidFill>
                <a:latin typeface="Century Gothic" panose="020B0502020202020204" pitchFamily="34" charset="0"/>
              </a:rPr>
              <a:t>2018</a:t>
            </a:r>
          </a:p>
        </p:txBody>
      </p:sp>
      <p:sp>
        <p:nvSpPr>
          <p:cNvPr id="24" name="Rechteck 103">
            <a:extLst>
              <a:ext uri="{FF2B5EF4-FFF2-40B4-BE49-F238E27FC236}">
                <a16:creationId xmlns:a16="http://schemas.microsoft.com/office/drawing/2014/main" id="{A3E1C14A-CE03-7B47-BE0F-3ECE8A7CDB99}"/>
              </a:ext>
            </a:extLst>
          </p:cNvPr>
          <p:cNvSpPr/>
          <p:nvPr/>
        </p:nvSpPr>
        <p:spPr bwMode="gray">
          <a:xfrm>
            <a:off x="7039176" y="3653058"/>
            <a:ext cx="1097955" cy="296462"/>
          </a:xfrm>
          <a:prstGeom prst="homePlate">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hangingPunct="1">
              <a:spcBef>
                <a:spcPts val="0"/>
              </a:spcBef>
              <a:spcAft>
                <a:spcPts val="999"/>
              </a:spcAft>
            </a:pPr>
            <a:r>
              <a:rPr lang="en-US" sz="1299" b="1" dirty="0">
                <a:solidFill>
                  <a:schemeClr val="accent1"/>
                </a:solidFill>
                <a:latin typeface="Century Gothic" panose="020B0502020202020204" pitchFamily="34" charset="0"/>
              </a:rPr>
              <a:t>2020</a:t>
            </a:r>
            <a:endParaRPr lang="en-US" sz="1299" b="1" kern="1200" dirty="0">
              <a:solidFill>
                <a:schemeClr val="accent1"/>
              </a:solidFill>
              <a:latin typeface="Century Gothic" panose="020B0502020202020204" pitchFamily="34" charset="0"/>
            </a:endParaRPr>
          </a:p>
        </p:txBody>
      </p:sp>
      <p:cxnSp>
        <p:nvCxnSpPr>
          <p:cNvPr id="36" name="Gerade Verbindung 126">
            <a:extLst>
              <a:ext uri="{FF2B5EF4-FFF2-40B4-BE49-F238E27FC236}">
                <a16:creationId xmlns:a16="http://schemas.microsoft.com/office/drawing/2014/main" id="{40BA7B5E-C83D-5246-BF73-579B6C396BFA}"/>
              </a:ext>
            </a:extLst>
          </p:cNvPr>
          <p:cNvCxnSpPr>
            <a:cxnSpLocks/>
          </p:cNvCxnSpPr>
          <p:nvPr/>
        </p:nvCxnSpPr>
        <p:spPr bwMode="gray">
          <a:xfrm flipV="1">
            <a:off x="1126940" y="3200869"/>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Gerade Verbindung 151">
            <a:extLst>
              <a:ext uri="{FF2B5EF4-FFF2-40B4-BE49-F238E27FC236}">
                <a16:creationId xmlns:a16="http://schemas.microsoft.com/office/drawing/2014/main" id="{25DAD84F-AB3C-2A4A-92E7-F30B7DE53811}"/>
              </a:ext>
            </a:extLst>
          </p:cNvPr>
          <p:cNvCxnSpPr/>
          <p:nvPr/>
        </p:nvCxnSpPr>
        <p:spPr bwMode="gray">
          <a:xfrm flipV="1">
            <a:off x="10405194" y="4611857"/>
            <a:ext cx="0" cy="562"/>
          </a:xfrm>
          <a:prstGeom prst="line">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0" name="Gerade Verbindung 161">
            <a:extLst>
              <a:ext uri="{FF2B5EF4-FFF2-40B4-BE49-F238E27FC236}">
                <a16:creationId xmlns:a16="http://schemas.microsoft.com/office/drawing/2014/main" id="{18D26C35-8458-3842-8249-0F147F67BE57}"/>
              </a:ext>
            </a:extLst>
          </p:cNvPr>
          <p:cNvCxnSpPr/>
          <p:nvPr/>
        </p:nvCxnSpPr>
        <p:spPr bwMode="gray">
          <a:xfrm flipV="1">
            <a:off x="10405194" y="5281024"/>
            <a:ext cx="0" cy="529"/>
          </a:xfrm>
          <a:prstGeom prst="line">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1" name="Gerade Verbindung 165">
            <a:extLst>
              <a:ext uri="{FF2B5EF4-FFF2-40B4-BE49-F238E27FC236}">
                <a16:creationId xmlns:a16="http://schemas.microsoft.com/office/drawing/2014/main" id="{2718D69C-D173-4042-A06E-BC0936E72750}"/>
              </a:ext>
            </a:extLst>
          </p:cNvPr>
          <p:cNvCxnSpPr>
            <a:cxnSpLocks/>
          </p:cNvCxnSpPr>
          <p:nvPr/>
        </p:nvCxnSpPr>
        <p:spPr bwMode="gray">
          <a:xfrm flipV="1">
            <a:off x="11529125" y="4416929"/>
            <a:ext cx="0" cy="185249"/>
          </a:xfrm>
          <a:prstGeom prst="line">
            <a:avLst/>
          </a:prstGeom>
          <a:ln w="12700" cap="rnd">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5" name="Gerade Verbindung 126">
            <a:extLst>
              <a:ext uri="{FF2B5EF4-FFF2-40B4-BE49-F238E27FC236}">
                <a16:creationId xmlns:a16="http://schemas.microsoft.com/office/drawing/2014/main" id="{C9EAA560-8F13-3A4A-AB20-631CCF9259D4}"/>
              </a:ext>
            </a:extLst>
          </p:cNvPr>
          <p:cNvCxnSpPr>
            <a:cxnSpLocks/>
          </p:cNvCxnSpPr>
          <p:nvPr/>
        </p:nvCxnSpPr>
        <p:spPr bwMode="gray">
          <a:xfrm flipV="1">
            <a:off x="4419061" y="3949520"/>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8" name="Gerade Verbindung 126">
            <a:extLst>
              <a:ext uri="{FF2B5EF4-FFF2-40B4-BE49-F238E27FC236}">
                <a16:creationId xmlns:a16="http://schemas.microsoft.com/office/drawing/2014/main" id="{F6A7FED9-261A-D140-96EC-78E8C20DCF5B}"/>
              </a:ext>
            </a:extLst>
          </p:cNvPr>
          <p:cNvCxnSpPr>
            <a:cxnSpLocks/>
          </p:cNvCxnSpPr>
          <p:nvPr/>
        </p:nvCxnSpPr>
        <p:spPr bwMode="gray">
          <a:xfrm flipV="1">
            <a:off x="3318058" y="3217031"/>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9" name="Gerade Verbindung 126">
            <a:extLst>
              <a:ext uri="{FF2B5EF4-FFF2-40B4-BE49-F238E27FC236}">
                <a16:creationId xmlns:a16="http://schemas.microsoft.com/office/drawing/2014/main" id="{6ED0F0BE-1096-3B4E-A058-03514C12A2C6}"/>
              </a:ext>
            </a:extLst>
          </p:cNvPr>
          <p:cNvCxnSpPr>
            <a:cxnSpLocks/>
          </p:cNvCxnSpPr>
          <p:nvPr/>
        </p:nvCxnSpPr>
        <p:spPr bwMode="gray">
          <a:xfrm flipV="1">
            <a:off x="6436661" y="3958674"/>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0" name="Gerade Verbindung 126">
            <a:extLst>
              <a:ext uri="{FF2B5EF4-FFF2-40B4-BE49-F238E27FC236}">
                <a16:creationId xmlns:a16="http://schemas.microsoft.com/office/drawing/2014/main" id="{BD4795E0-3AF0-704B-B7A4-451CD539F9E3}"/>
              </a:ext>
            </a:extLst>
          </p:cNvPr>
          <p:cNvCxnSpPr>
            <a:cxnSpLocks/>
          </p:cNvCxnSpPr>
          <p:nvPr/>
        </p:nvCxnSpPr>
        <p:spPr bwMode="gray">
          <a:xfrm flipV="1">
            <a:off x="2019063" y="3930687"/>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1" name="Gerade Verbindung 126">
            <a:extLst>
              <a:ext uri="{FF2B5EF4-FFF2-40B4-BE49-F238E27FC236}">
                <a16:creationId xmlns:a16="http://schemas.microsoft.com/office/drawing/2014/main" id="{C1883AAA-CBC4-7D47-943E-78783778FAB1}"/>
              </a:ext>
            </a:extLst>
          </p:cNvPr>
          <p:cNvCxnSpPr>
            <a:cxnSpLocks/>
          </p:cNvCxnSpPr>
          <p:nvPr/>
        </p:nvCxnSpPr>
        <p:spPr bwMode="gray">
          <a:xfrm flipV="1">
            <a:off x="5530223" y="3200868"/>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5" name="Slide Number Placeholder 2">
            <a:extLst>
              <a:ext uri="{FF2B5EF4-FFF2-40B4-BE49-F238E27FC236}">
                <a16:creationId xmlns:a16="http://schemas.microsoft.com/office/drawing/2014/main" id="{AC42530C-2605-3F42-8A03-70C17064DED6}"/>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26</a:t>
            </a:fld>
            <a:endParaRPr lang="fr-FR" dirty="0">
              <a:solidFill>
                <a:schemeClr val="bg2">
                  <a:lumMod val="25000"/>
                </a:schemeClr>
              </a:solidFill>
              <a:latin typeface="HurmeGeometricSans4 Regular"/>
              <a:ea typeface="MS PGothic" charset="-128"/>
            </a:endParaRPr>
          </a:p>
        </p:txBody>
      </p:sp>
      <p:pic>
        <p:nvPicPr>
          <p:cNvPr id="28" name="Picture 3">
            <a:extLst>
              <a:ext uri="{FF2B5EF4-FFF2-40B4-BE49-F238E27FC236}">
                <a16:creationId xmlns:a16="http://schemas.microsoft.com/office/drawing/2014/main" id="{67D0872F-92D4-462E-9D2C-CEA473FB88B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8295" y="4370513"/>
            <a:ext cx="1097955" cy="47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hteck 102">
            <a:extLst>
              <a:ext uri="{FF2B5EF4-FFF2-40B4-BE49-F238E27FC236}">
                <a16:creationId xmlns:a16="http://schemas.microsoft.com/office/drawing/2014/main" id="{E50EA620-2C55-4814-9981-ECD5F80C7A10}"/>
              </a:ext>
            </a:extLst>
          </p:cNvPr>
          <p:cNvSpPr/>
          <p:nvPr/>
        </p:nvSpPr>
        <p:spPr bwMode="gray">
          <a:xfrm>
            <a:off x="5938484" y="3653058"/>
            <a:ext cx="1097955" cy="296462"/>
          </a:xfrm>
          <a:prstGeom prst="roundRect">
            <a:avLst/>
          </a:pr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5967" tIns="35967" rIns="35967" bIns="35967" rtlCol="0" anchor="ctr"/>
          <a:lstStyle/>
          <a:p>
            <a:pPr algn="ctr" defTabSz="913577">
              <a:spcAft>
                <a:spcPts val="999"/>
              </a:spcAft>
            </a:pPr>
            <a:r>
              <a:rPr lang="en-US" sz="1299" b="1" dirty="0">
                <a:solidFill>
                  <a:schemeClr val="accent1"/>
                </a:solidFill>
                <a:latin typeface="Century Gothic" panose="020B0502020202020204" pitchFamily="34" charset="0"/>
              </a:rPr>
              <a:t>2019</a:t>
            </a:r>
          </a:p>
        </p:txBody>
      </p:sp>
      <p:cxnSp>
        <p:nvCxnSpPr>
          <p:cNvPr id="30" name="Gerade Verbindung 126">
            <a:extLst>
              <a:ext uri="{FF2B5EF4-FFF2-40B4-BE49-F238E27FC236}">
                <a16:creationId xmlns:a16="http://schemas.microsoft.com/office/drawing/2014/main" id="{EAE25C90-1312-41D7-A650-F98F0C289BE8}"/>
              </a:ext>
            </a:extLst>
          </p:cNvPr>
          <p:cNvCxnSpPr>
            <a:cxnSpLocks/>
          </p:cNvCxnSpPr>
          <p:nvPr/>
        </p:nvCxnSpPr>
        <p:spPr bwMode="gray">
          <a:xfrm flipV="1">
            <a:off x="7502503" y="3223122"/>
            <a:ext cx="0" cy="409657"/>
          </a:xfrm>
          <a:prstGeom prst="line">
            <a:avLst/>
          </a:prstGeom>
          <a:ln w="12700" cap="rnd">
            <a:solidFill>
              <a:srgbClr val="575F6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1" name="Rechteck 108">
            <a:extLst>
              <a:ext uri="{FF2B5EF4-FFF2-40B4-BE49-F238E27FC236}">
                <a16:creationId xmlns:a16="http://schemas.microsoft.com/office/drawing/2014/main" id="{22E424B3-2DD6-4FCB-957B-7D18BF70E992}"/>
              </a:ext>
            </a:extLst>
          </p:cNvPr>
          <p:cNvSpPr/>
          <p:nvPr/>
        </p:nvSpPr>
        <p:spPr bwMode="gray">
          <a:xfrm>
            <a:off x="6760352" y="1114425"/>
            <a:ext cx="1385484" cy="2108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Lancement du projet COVA avec </a:t>
            </a:r>
            <a:r>
              <a:rPr lang="fr-FR" sz="1200" dirty="0" err="1">
                <a:solidFill>
                  <a:srgbClr val="666666"/>
                </a:solidFill>
                <a:latin typeface="HurmeGeometricSans4 SemiBold"/>
              </a:rPr>
              <a:t>Sarconeos</a:t>
            </a:r>
            <a:r>
              <a:rPr lang="fr-FR" sz="1200" dirty="0">
                <a:solidFill>
                  <a:srgbClr val="666666"/>
                </a:solidFill>
                <a:latin typeface="HurmeGeometricSans4 SemiBold"/>
              </a:rPr>
              <a:t> (BIO101) dans le COVID-19, démarré en Belgique et au Royaume-Uni</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30M€ augmentation de capital</a:t>
            </a:r>
          </a:p>
        </p:txBody>
      </p:sp>
      <p:sp>
        <p:nvSpPr>
          <p:cNvPr id="32" name="Rechteck 108">
            <a:extLst>
              <a:ext uri="{FF2B5EF4-FFF2-40B4-BE49-F238E27FC236}">
                <a16:creationId xmlns:a16="http://schemas.microsoft.com/office/drawing/2014/main" id="{51E3D31F-2E69-4BBD-8273-99F78F1B72A1}"/>
              </a:ext>
            </a:extLst>
          </p:cNvPr>
          <p:cNvSpPr/>
          <p:nvPr/>
        </p:nvSpPr>
        <p:spPr bwMode="gray">
          <a:xfrm>
            <a:off x="423312" y="1311564"/>
            <a:ext cx="1385484" cy="1889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Création de la société le 26 septembre 2006</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Premiers brevets déposés en 2007</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Levée de fonds de 800K€ auprès de </a:t>
            </a:r>
            <a:r>
              <a:rPr lang="fr-FR" sz="1200" dirty="0" err="1">
                <a:solidFill>
                  <a:srgbClr val="666666"/>
                </a:solidFill>
                <a:latin typeface="HurmeGeometricSans4 SemiBold"/>
                <a:ea typeface="+mj-ea"/>
              </a:rPr>
              <a:t>Seventure</a:t>
            </a:r>
            <a:r>
              <a:rPr lang="fr-FR" sz="1200" dirty="0">
                <a:solidFill>
                  <a:srgbClr val="666666"/>
                </a:solidFill>
                <a:latin typeface="HurmeGeometricSans4 SemiBold"/>
                <a:ea typeface="+mj-ea"/>
              </a:rPr>
              <a:t> </a:t>
            </a:r>
            <a:r>
              <a:rPr lang="fr-FR" sz="1200" dirty="0" err="1">
                <a:solidFill>
                  <a:srgbClr val="666666"/>
                </a:solidFill>
                <a:latin typeface="HurmeGeometricSans4 SemiBold"/>
                <a:ea typeface="+mj-ea"/>
              </a:rPr>
              <a:t>Partners</a:t>
            </a:r>
            <a:endParaRPr lang="en-US" sz="1200" dirty="0">
              <a:solidFill>
                <a:schemeClr val="accent5"/>
              </a:solidFill>
              <a:latin typeface="HurmeGeometricSans4 SemiBold"/>
              <a:ea typeface="+mj-ea"/>
            </a:endParaRPr>
          </a:p>
        </p:txBody>
      </p:sp>
      <p:sp>
        <p:nvSpPr>
          <p:cNvPr id="33" name="Rechteck 108">
            <a:extLst>
              <a:ext uri="{FF2B5EF4-FFF2-40B4-BE49-F238E27FC236}">
                <a16:creationId xmlns:a16="http://schemas.microsoft.com/office/drawing/2014/main" id="{E4F72BAD-990D-422E-8158-F9AE330BA7CD}"/>
              </a:ext>
            </a:extLst>
          </p:cNvPr>
          <p:cNvSpPr/>
          <p:nvPr/>
        </p:nvSpPr>
        <p:spPr bwMode="gray">
          <a:xfrm>
            <a:off x="1521267" y="4368331"/>
            <a:ext cx="1536292" cy="2380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2009 Série A de 2,2M€ auprès de </a:t>
            </a:r>
            <a:r>
              <a:rPr lang="fr-FR" sz="1200" dirty="0" err="1">
                <a:solidFill>
                  <a:srgbClr val="666666"/>
                </a:solidFill>
                <a:latin typeface="HurmeGeometricSans4 SemiBold"/>
              </a:rPr>
              <a:t>VCs</a:t>
            </a:r>
            <a:endParaRPr lang="fr-FR" sz="1200" dirty="0">
              <a:solidFill>
                <a:srgbClr val="666666"/>
              </a:solidFill>
              <a:latin typeface="HurmeGeometricSans4 SemiBold"/>
            </a:endParaRP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2009 lancement des premiers essais cliniques chez l'homme pour </a:t>
            </a:r>
            <a:r>
              <a:rPr lang="fr-FR" sz="1200" dirty="0" err="1">
                <a:solidFill>
                  <a:srgbClr val="666666"/>
                </a:solidFill>
                <a:latin typeface="HurmeGeometricSans4 SemiBold"/>
              </a:rPr>
              <a:t>Sarconeos</a:t>
            </a:r>
            <a:r>
              <a:rPr lang="fr-FR" sz="1200" dirty="0">
                <a:solidFill>
                  <a:srgbClr val="666666"/>
                </a:solidFill>
                <a:latin typeface="HurmeGeometricSans4 SemiBold"/>
              </a:rPr>
              <a:t> (BIO101)</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2012 Série B de 3,0 M€ auprès de </a:t>
            </a:r>
            <a:r>
              <a:rPr lang="fr-FR" sz="1200" dirty="0" err="1">
                <a:solidFill>
                  <a:srgbClr val="666666"/>
                </a:solidFill>
                <a:latin typeface="HurmeGeometricSans4 SemiBold"/>
              </a:rPr>
              <a:t>VCs</a:t>
            </a:r>
            <a:endParaRPr lang="fr-FR" sz="1200" dirty="0">
              <a:solidFill>
                <a:srgbClr val="666666"/>
              </a:solidFill>
              <a:latin typeface="HurmeGeometricSans4 SemiBold"/>
            </a:endParaRPr>
          </a:p>
          <a:p>
            <a:pPr marL="171296" indent="-171296" defTabSz="913577">
              <a:spcAft>
                <a:spcPts val="300"/>
              </a:spcAft>
              <a:buClr>
                <a:schemeClr val="accent5"/>
              </a:buClr>
              <a:buFont typeface="Arial" panose="020B0604020202020204" pitchFamily="34" charset="0"/>
              <a:buChar char="•"/>
            </a:pPr>
            <a:endParaRPr lang="en-US" sz="1200" dirty="0">
              <a:solidFill>
                <a:srgbClr val="666666"/>
              </a:solidFill>
              <a:latin typeface="HurmeGeometricSans4 SemiBold"/>
              <a:ea typeface="+mj-ea"/>
            </a:endParaRPr>
          </a:p>
        </p:txBody>
      </p:sp>
      <p:sp>
        <p:nvSpPr>
          <p:cNvPr id="34" name="Rechteck 108">
            <a:extLst>
              <a:ext uri="{FF2B5EF4-FFF2-40B4-BE49-F238E27FC236}">
                <a16:creationId xmlns:a16="http://schemas.microsoft.com/office/drawing/2014/main" id="{BDADD73B-5AC9-4DF7-B323-E93620B55DB1}"/>
              </a:ext>
            </a:extLst>
          </p:cNvPr>
          <p:cNvSpPr/>
          <p:nvPr/>
        </p:nvSpPr>
        <p:spPr bwMode="gray">
          <a:xfrm>
            <a:off x="2442448" y="987345"/>
            <a:ext cx="1535761" cy="2260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Introduction en bourse sur Alternext Paris qui a permis de lever 10M€</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Ouverture d'une filiale américaine à Cambridge, MA</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Augmentation de 6</a:t>
            </a:r>
            <a:r>
              <a:rPr lang="fr-FR" sz="1200" dirty="0">
                <a:solidFill>
                  <a:srgbClr val="666666"/>
                </a:solidFill>
                <a:latin typeface="HurmeGeometricSans4 SemiBold"/>
              </a:rPr>
              <a:t>M€ </a:t>
            </a:r>
            <a:r>
              <a:rPr lang="fr-FR" sz="1200" dirty="0">
                <a:solidFill>
                  <a:srgbClr val="666666"/>
                </a:solidFill>
                <a:latin typeface="HurmeGeometricSans4 SemiBold"/>
                <a:ea typeface="+mj-ea"/>
              </a:rPr>
              <a:t>en placement privé </a:t>
            </a:r>
            <a:endParaRPr lang="en-US" sz="1200" dirty="0">
              <a:solidFill>
                <a:srgbClr val="666666"/>
              </a:solidFill>
              <a:latin typeface="HurmeGeometricSans4 SemiBold"/>
              <a:ea typeface="+mj-ea"/>
            </a:endParaRPr>
          </a:p>
        </p:txBody>
      </p:sp>
      <p:sp>
        <p:nvSpPr>
          <p:cNvPr id="35" name="Rechteck 108">
            <a:extLst>
              <a:ext uri="{FF2B5EF4-FFF2-40B4-BE49-F238E27FC236}">
                <a16:creationId xmlns:a16="http://schemas.microsoft.com/office/drawing/2014/main" id="{ED2CF884-2DBE-465C-B21E-C8FFCA44763A}"/>
              </a:ext>
            </a:extLst>
          </p:cNvPr>
          <p:cNvSpPr/>
          <p:nvPr/>
        </p:nvSpPr>
        <p:spPr bwMode="gray">
          <a:xfrm>
            <a:off x="3594031" y="4340344"/>
            <a:ext cx="1654629" cy="2408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2016 début et fin de l'essai clinique de phase 1 SARA-PK</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2017: 18M€ levés en placements privés</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Mise en place d'un financement obligataire de 15M€.</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ea typeface="+mj-ea"/>
              </a:rPr>
              <a:t>Début de l'essai clinique SARA-OBS</a:t>
            </a:r>
            <a:endParaRPr lang="en-US" sz="1200" dirty="0">
              <a:solidFill>
                <a:srgbClr val="666666"/>
              </a:solidFill>
              <a:latin typeface="HurmeGeometricSans4 SemiBold"/>
              <a:ea typeface="+mj-ea"/>
            </a:endParaRPr>
          </a:p>
        </p:txBody>
      </p:sp>
      <p:sp>
        <p:nvSpPr>
          <p:cNvPr id="37" name="Rechteck 108">
            <a:extLst>
              <a:ext uri="{FF2B5EF4-FFF2-40B4-BE49-F238E27FC236}">
                <a16:creationId xmlns:a16="http://schemas.microsoft.com/office/drawing/2014/main" id="{0016BF8E-CEAE-42AD-A327-EA8B7CC51B39}"/>
              </a:ext>
            </a:extLst>
          </p:cNvPr>
          <p:cNvSpPr/>
          <p:nvPr/>
        </p:nvSpPr>
        <p:spPr bwMode="gray">
          <a:xfrm>
            <a:off x="4642400" y="976843"/>
            <a:ext cx="1535761" cy="2260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Début de l'essai clinique de phase 2 de SARA-INT</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Obtention du statut de médicament orphelin pour </a:t>
            </a:r>
            <a:r>
              <a:rPr lang="fr-FR" sz="1200" dirty="0" err="1">
                <a:solidFill>
                  <a:srgbClr val="666666"/>
                </a:solidFill>
                <a:latin typeface="HurmeGeometricSans4 SemiBold"/>
              </a:rPr>
              <a:t>Sarconeos</a:t>
            </a:r>
            <a:r>
              <a:rPr lang="fr-FR" sz="1200" dirty="0">
                <a:solidFill>
                  <a:srgbClr val="666666"/>
                </a:solidFill>
                <a:latin typeface="HurmeGeometricSans4 SemiBold"/>
              </a:rPr>
              <a:t> (BIO101) en DMD aux États-Unis et en Europe</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Levée de 10M€</a:t>
            </a:r>
            <a:endParaRPr lang="en-US" sz="1200" dirty="0">
              <a:solidFill>
                <a:srgbClr val="666666"/>
              </a:solidFill>
              <a:latin typeface="HurmeGeometricSans4 SemiBold"/>
              <a:ea typeface="+mj-ea"/>
            </a:endParaRPr>
          </a:p>
        </p:txBody>
      </p:sp>
      <p:sp>
        <p:nvSpPr>
          <p:cNvPr id="38" name="Rechteck 108">
            <a:extLst>
              <a:ext uri="{FF2B5EF4-FFF2-40B4-BE49-F238E27FC236}">
                <a16:creationId xmlns:a16="http://schemas.microsoft.com/office/drawing/2014/main" id="{BE6050CD-A05D-4905-8300-9DCF7C2E13C3}"/>
              </a:ext>
            </a:extLst>
          </p:cNvPr>
          <p:cNvSpPr/>
          <p:nvPr/>
        </p:nvSpPr>
        <p:spPr bwMode="gray">
          <a:xfrm>
            <a:off x="5660146" y="4374376"/>
            <a:ext cx="1654629" cy="1713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34" tIns="71934" rIns="71934" bIns="71934" rtlCol="0" anchor="ctr"/>
          <a:lstStyle/>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Mise en place d'un financement obligataire de 24M€.</a:t>
            </a:r>
          </a:p>
          <a:p>
            <a:pPr marL="171296" indent="-171296" defTabSz="913577">
              <a:spcAft>
                <a:spcPts val="300"/>
              </a:spcAft>
              <a:buClr>
                <a:schemeClr val="accent5"/>
              </a:buClr>
              <a:buFont typeface="Arial" panose="020B0604020202020204" pitchFamily="34" charset="0"/>
              <a:buChar char="•"/>
            </a:pPr>
            <a:r>
              <a:rPr lang="fr-FR" sz="1200" dirty="0">
                <a:solidFill>
                  <a:srgbClr val="666666"/>
                </a:solidFill>
                <a:latin typeface="HurmeGeometricSans4 SemiBold"/>
              </a:rPr>
              <a:t>Dépôt et obtention  IND pour </a:t>
            </a:r>
            <a:r>
              <a:rPr lang="fr-FR" sz="1200" dirty="0" err="1">
                <a:solidFill>
                  <a:srgbClr val="666666"/>
                </a:solidFill>
                <a:latin typeface="HurmeGeometricSans4 SemiBold"/>
              </a:rPr>
              <a:t>Sarconeos</a:t>
            </a:r>
            <a:r>
              <a:rPr lang="fr-FR" sz="1200" dirty="0">
                <a:solidFill>
                  <a:srgbClr val="666666"/>
                </a:solidFill>
                <a:latin typeface="HurmeGeometricSans4 SemiBold"/>
              </a:rPr>
              <a:t> (BIO101) dans la DMD</a:t>
            </a:r>
            <a:endParaRPr lang="en-US" sz="1200" dirty="0">
              <a:solidFill>
                <a:schemeClr val="accent5"/>
              </a:solidFill>
              <a:latin typeface="HurmeGeometricSans4 SemiBold"/>
              <a:ea typeface="+mj-ea"/>
            </a:endParaRPr>
          </a:p>
        </p:txBody>
      </p:sp>
    </p:spTree>
    <p:extLst>
      <p:ext uri="{BB962C8B-B14F-4D97-AF65-F5344CB8AC3E}">
        <p14:creationId xmlns:p14="http://schemas.microsoft.com/office/powerpoint/2010/main" val="248295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4" y="0"/>
            <a:ext cx="8568903" cy="956234"/>
          </a:xfrm>
        </p:spPr>
        <p:txBody>
          <a:bodyPr/>
          <a:lstStyle/>
          <a:p>
            <a:r>
              <a:rPr lang="fr-FR" dirty="0"/>
              <a:t>Portefeuille de propriété intellectuelle –Maladies neuromusculaires et respiratoires</a:t>
            </a:r>
            <a:endParaRPr lang="en-US" dirty="0"/>
          </a:p>
        </p:txBody>
      </p:sp>
      <p:sp>
        <p:nvSpPr>
          <p:cNvPr id="12" name="TextBox 11">
            <a:extLst>
              <a:ext uri="{FF2B5EF4-FFF2-40B4-BE49-F238E27FC236}">
                <a16:creationId xmlns:a16="http://schemas.microsoft.com/office/drawing/2014/main" id="{ECB33C66-55FD-3747-A510-F0D8896568EB}"/>
              </a:ext>
            </a:extLst>
          </p:cNvPr>
          <p:cNvSpPr txBox="1"/>
          <p:nvPr/>
        </p:nvSpPr>
        <p:spPr>
          <a:xfrm>
            <a:off x="386322" y="1180995"/>
            <a:ext cx="8568903" cy="2605842"/>
          </a:xfrm>
          <a:prstGeom prst="rect">
            <a:avLst/>
          </a:prstGeom>
          <a:noFill/>
        </p:spPr>
        <p:txBody>
          <a:bodyPr wrap="square" rtlCol="0">
            <a:spAutoFit/>
          </a:bodyPr>
          <a:lstStyle/>
          <a:p>
            <a:pPr marL="285750" indent="-285750">
              <a:spcBef>
                <a:spcPts val="400"/>
              </a:spcBef>
              <a:buClr>
                <a:schemeClr val="accent5"/>
              </a:buClr>
              <a:buFont typeface="Arial" panose="020B0604020202020204" pitchFamily="34" charset="0"/>
              <a:buChar char="•"/>
            </a:pPr>
            <a:r>
              <a:rPr lang="fr-FR" sz="1500" dirty="0">
                <a:solidFill>
                  <a:srgbClr val="666666"/>
                </a:solidFill>
                <a:latin typeface="HurmeGeometricSans4 Regular"/>
              </a:rPr>
              <a:t>Nous détenons les droits commerciaux exclusifs par le biais de licences pour chacun de nos candidats-médicaments</a:t>
            </a:r>
          </a:p>
          <a:p>
            <a:pPr marL="285750" indent="-285750">
              <a:spcBef>
                <a:spcPts val="400"/>
              </a:spcBef>
              <a:buClr>
                <a:schemeClr val="accent5"/>
              </a:buClr>
              <a:buFont typeface="Arial" panose="020B0604020202020204" pitchFamily="34" charset="0"/>
              <a:buChar char="•"/>
            </a:pPr>
            <a:r>
              <a:rPr lang="fr-FR" sz="1500" dirty="0">
                <a:solidFill>
                  <a:srgbClr val="666666"/>
                </a:solidFill>
                <a:latin typeface="HurmeGeometricSans4 Regular"/>
              </a:rPr>
              <a:t>La propriété intellectuelle est détenue conjointement avec l'Université de la Sorbonne et parfois avec d'autres institutions de recherche universitaire</a:t>
            </a:r>
            <a:r>
              <a:rPr lang="en-US" sz="1500" baseline="30000" dirty="0">
                <a:solidFill>
                  <a:srgbClr val="666666"/>
                </a:solidFill>
                <a:latin typeface="HurmeGeometricSans4 Regular"/>
                <a:sym typeface="Symbol" pitchFamily="2" charset="2"/>
              </a:rPr>
              <a:t>1</a:t>
            </a:r>
            <a:endParaRPr lang="en-US" sz="1500" baseline="30000" dirty="0">
              <a:solidFill>
                <a:srgbClr val="666666"/>
              </a:solidFill>
              <a:latin typeface="HurmeGeometricSans4 Regular"/>
            </a:endParaRPr>
          </a:p>
          <a:p>
            <a:pPr marL="285750" indent="-285750">
              <a:lnSpc>
                <a:spcPct val="100000"/>
              </a:lnSpc>
              <a:spcBef>
                <a:spcPts val="400"/>
              </a:spcBef>
              <a:buClr>
                <a:schemeClr val="accent5"/>
              </a:buClr>
              <a:buFont typeface="Arial" panose="020B0604020202020204" pitchFamily="34" charset="0"/>
              <a:buChar char="•"/>
            </a:pPr>
            <a:r>
              <a:rPr lang="fr-FR" sz="1500" dirty="0">
                <a:solidFill>
                  <a:srgbClr val="666666"/>
                </a:solidFill>
                <a:latin typeface="HurmeGeometricSans4 Regular"/>
              </a:rPr>
              <a:t>Le portefeuille de brevets couvre 10 familles de brevets, dont un total de </a:t>
            </a:r>
            <a:r>
              <a:rPr lang="fr-FR" sz="1500" b="1" u="sng" dirty="0">
                <a:solidFill>
                  <a:srgbClr val="666666"/>
                </a:solidFill>
                <a:latin typeface="HurmeGeometricSans4 Regular"/>
              </a:rPr>
              <a:t>24</a:t>
            </a:r>
            <a:r>
              <a:rPr lang="fr-FR" sz="1500" u="sng" dirty="0">
                <a:solidFill>
                  <a:srgbClr val="666666"/>
                </a:solidFill>
                <a:latin typeface="HurmeGeometricSans4 Regular"/>
              </a:rPr>
              <a:t> brevets délivrés en copropriété</a:t>
            </a:r>
            <a:r>
              <a:rPr lang="fr-FR" sz="1500" dirty="0">
                <a:solidFill>
                  <a:srgbClr val="666666"/>
                </a:solidFill>
                <a:latin typeface="HurmeGeometricSans4 Regular"/>
              </a:rPr>
              <a:t> et un total de </a:t>
            </a:r>
            <a:r>
              <a:rPr lang="fr-FR" sz="1500" b="1" u="sng" dirty="0">
                <a:solidFill>
                  <a:srgbClr val="666666"/>
                </a:solidFill>
                <a:latin typeface="HurmeGeometricSans4 Regular"/>
              </a:rPr>
              <a:t>26</a:t>
            </a:r>
            <a:r>
              <a:rPr lang="fr-FR" sz="1500" u="sng" dirty="0">
                <a:solidFill>
                  <a:srgbClr val="666666"/>
                </a:solidFill>
                <a:latin typeface="HurmeGeometricSans4 Regular"/>
              </a:rPr>
              <a:t> demandes de brevets en copropriété</a:t>
            </a:r>
          </a:p>
          <a:p>
            <a:pPr marL="285750" indent="-285750">
              <a:lnSpc>
                <a:spcPct val="100000"/>
              </a:lnSpc>
              <a:spcBef>
                <a:spcPts val="400"/>
              </a:spcBef>
              <a:buClr>
                <a:schemeClr val="accent5"/>
              </a:buClr>
              <a:buFont typeface="Arial" panose="020B0604020202020204" pitchFamily="34" charset="0"/>
              <a:buChar char="•"/>
            </a:pPr>
            <a:r>
              <a:rPr lang="fr-FR" sz="1500" dirty="0">
                <a:solidFill>
                  <a:srgbClr val="666666"/>
                </a:solidFill>
                <a:latin typeface="HurmeGeometricSans4 Regular"/>
              </a:rPr>
              <a:t>Brevets délivrés : 3 européens, 2 américains et 13 dans le reste du monde (RDM), dont </a:t>
            </a:r>
            <a:r>
              <a:rPr lang="fr-FR" sz="1500" b="1" dirty="0">
                <a:solidFill>
                  <a:srgbClr val="666666"/>
                </a:solidFill>
                <a:latin typeface="HurmeGeometricSans4 Regular"/>
              </a:rPr>
              <a:t>la Chine et le Japon</a:t>
            </a:r>
          </a:p>
          <a:p>
            <a:pPr marL="285750" indent="-285750">
              <a:lnSpc>
                <a:spcPct val="100000"/>
              </a:lnSpc>
              <a:spcBef>
                <a:spcPts val="400"/>
              </a:spcBef>
              <a:buClr>
                <a:schemeClr val="accent5"/>
              </a:buClr>
              <a:buFont typeface="Arial" panose="020B0604020202020204" pitchFamily="34" charset="0"/>
              <a:buChar char="•"/>
            </a:pPr>
            <a:r>
              <a:rPr lang="fr-FR" sz="1500" dirty="0">
                <a:solidFill>
                  <a:srgbClr val="666666"/>
                </a:solidFill>
                <a:latin typeface="HurmeGeometricSans4 Regular"/>
              </a:rPr>
              <a:t>Demandes en instance : 2 européennes, 5 américaines et 19 en RDM, y compris la </a:t>
            </a:r>
            <a:r>
              <a:rPr lang="fr-FR" sz="1500" b="1" dirty="0">
                <a:solidFill>
                  <a:srgbClr val="666666"/>
                </a:solidFill>
                <a:latin typeface="HurmeGeometricSans4 Regular"/>
              </a:rPr>
              <a:t>Chine, le Japon et la Corée du Sud</a:t>
            </a:r>
            <a:endParaRPr lang="en-US" sz="1500" b="1" dirty="0">
              <a:solidFill>
                <a:srgbClr val="666666"/>
              </a:solidFill>
              <a:latin typeface="HurmeGeometricSans4 Regular"/>
            </a:endParaRPr>
          </a:p>
        </p:txBody>
      </p:sp>
      <p:sp>
        <p:nvSpPr>
          <p:cNvPr id="13" name="TextBox 12">
            <a:extLst>
              <a:ext uri="{FF2B5EF4-FFF2-40B4-BE49-F238E27FC236}">
                <a16:creationId xmlns:a16="http://schemas.microsoft.com/office/drawing/2014/main" id="{12DDCADD-543B-BC43-8033-9EC38162AC27}"/>
              </a:ext>
            </a:extLst>
          </p:cNvPr>
          <p:cNvSpPr txBox="1"/>
          <p:nvPr/>
        </p:nvSpPr>
        <p:spPr>
          <a:xfrm>
            <a:off x="1569252" y="6412159"/>
            <a:ext cx="6908703" cy="336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r>
              <a:rPr lang="fr-FR" sz="1000" dirty="0">
                <a:solidFill>
                  <a:schemeClr val="accent1"/>
                </a:solidFill>
                <a:latin typeface="HurmeGeometricSans4 Regular"/>
                <a:ea typeface="Helvetica" charset="0"/>
                <a:cs typeface="HurmeGeometricSans4 Regular"/>
              </a:rPr>
              <a:t>1. Deux demandes de brevet récentes sont toujours en attente de la conclusion d'ententes de commercialisation, que nous prévoyons de conclure à des conditions commercialement intéressantes, conformément aux ententes précédentes</a:t>
            </a:r>
            <a:endParaRPr lang="en-US" sz="1000" dirty="0">
              <a:solidFill>
                <a:schemeClr val="accent1"/>
              </a:solidFill>
              <a:latin typeface="HurmeGeometricSans4 Regular"/>
              <a:ea typeface="Helvetica" charset="0"/>
              <a:cs typeface="HurmeGeometricSans4 Regular"/>
            </a:endParaRPr>
          </a:p>
        </p:txBody>
      </p:sp>
      <p:cxnSp>
        <p:nvCxnSpPr>
          <p:cNvPr id="28" name="Straight Connector 27">
            <a:extLst>
              <a:ext uri="{FF2B5EF4-FFF2-40B4-BE49-F238E27FC236}">
                <a16:creationId xmlns:a16="http://schemas.microsoft.com/office/drawing/2014/main" id="{AAAFA4C8-409D-8642-BB4D-748AD213E5F8}"/>
              </a:ext>
            </a:extLst>
          </p:cNvPr>
          <p:cNvCxnSpPr/>
          <p:nvPr/>
        </p:nvCxnSpPr>
        <p:spPr>
          <a:xfrm>
            <a:off x="3558629" y="4931190"/>
            <a:ext cx="1680230"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30" name="Shape 324" descr="Shape">
            <a:extLst>
              <a:ext uri="{FF2B5EF4-FFF2-40B4-BE49-F238E27FC236}">
                <a16:creationId xmlns:a16="http://schemas.microsoft.com/office/drawing/2014/main" id="{6A37312B-C4A9-8E41-9742-4EDD6E00EADB}"/>
              </a:ext>
            </a:extLst>
          </p:cNvPr>
          <p:cNvSpPr/>
          <p:nvPr/>
        </p:nvSpPr>
        <p:spPr>
          <a:xfrm>
            <a:off x="3981441" y="3691181"/>
            <a:ext cx="834606" cy="855024"/>
          </a:xfrm>
          <a:custGeom>
            <a:avLst/>
            <a:gdLst/>
            <a:ahLst/>
            <a:cxnLst>
              <a:cxn ang="0">
                <a:pos x="wd2" y="hd2"/>
              </a:cxn>
              <a:cxn ang="5400000">
                <a:pos x="wd2" y="hd2"/>
              </a:cxn>
              <a:cxn ang="10800000">
                <a:pos x="wd2" y="hd2"/>
              </a:cxn>
              <a:cxn ang="16200000">
                <a:pos x="wd2" y="hd2"/>
              </a:cxn>
            </a:cxnLst>
            <a:rect l="0" t="0" r="r" b="b"/>
            <a:pathLst>
              <a:path w="21596" h="21592" extrusionOk="0">
                <a:moveTo>
                  <a:pt x="1025" y="4763"/>
                </a:moveTo>
                <a:lnTo>
                  <a:pt x="9916" y="188"/>
                </a:lnTo>
                <a:cubicBezTo>
                  <a:pt x="10192" y="59"/>
                  <a:pt x="10500" y="-6"/>
                  <a:pt x="10812" y="0"/>
                </a:cubicBezTo>
                <a:cubicBezTo>
                  <a:pt x="11097" y="5"/>
                  <a:pt x="11377" y="70"/>
                  <a:pt x="11629" y="188"/>
                </a:cubicBezTo>
                <a:lnTo>
                  <a:pt x="20500" y="4757"/>
                </a:lnTo>
                <a:cubicBezTo>
                  <a:pt x="20805" y="4903"/>
                  <a:pt x="21063" y="5113"/>
                  <a:pt x="21253" y="5370"/>
                </a:cubicBezTo>
                <a:cubicBezTo>
                  <a:pt x="21466" y="5657"/>
                  <a:pt x="21584" y="5990"/>
                  <a:pt x="21596" y="6333"/>
                </a:cubicBezTo>
                <a:lnTo>
                  <a:pt x="21596" y="15181"/>
                </a:lnTo>
                <a:cubicBezTo>
                  <a:pt x="21600" y="15494"/>
                  <a:pt x="21518" y="15803"/>
                  <a:pt x="21356" y="16082"/>
                </a:cubicBezTo>
                <a:cubicBezTo>
                  <a:pt x="21183" y="16379"/>
                  <a:pt x="20926" y="16631"/>
                  <a:pt x="20610" y="16813"/>
                </a:cubicBezTo>
                <a:lnTo>
                  <a:pt x="11746" y="21362"/>
                </a:lnTo>
                <a:cubicBezTo>
                  <a:pt x="11441" y="21515"/>
                  <a:pt x="11097" y="21594"/>
                  <a:pt x="10748" y="21592"/>
                </a:cubicBezTo>
                <a:cubicBezTo>
                  <a:pt x="10406" y="21590"/>
                  <a:pt x="10071" y="21511"/>
                  <a:pt x="9773" y="21362"/>
                </a:cubicBezTo>
                <a:lnTo>
                  <a:pt x="993" y="16851"/>
                </a:lnTo>
                <a:cubicBezTo>
                  <a:pt x="677" y="16656"/>
                  <a:pt x="420" y="16394"/>
                  <a:pt x="246" y="16088"/>
                </a:cubicBezTo>
                <a:cubicBezTo>
                  <a:pt x="89" y="15812"/>
                  <a:pt x="5" y="15507"/>
                  <a:pt x="0" y="15198"/>
                </a:cubicBezTo>
                <a:lnTo>
                  <a:pt x="0" y="6282"/>
                </a:lnTo>
                <a:cubicBezTo>
                  <a:pt x="5" y="5974"/>
                  <a:pt x="100" y="5673"/>
                  <a:pt x="277" y="5409"/>
                </a:cubicBezTo>
                <a:cubicBezTo>
                  <a:pt x="457" y="5138"/>
                  <a:pt x="715" y="4916"/>
                  <a:pt x="1025" y="4763"/>
                </a:cubicBezTo>
                <a:close/>
              </a:path>
            </a:pathLst>
          </a:custGeom>
          <a:solidFill>
            <a:schemeClr val="accent5"/>
          </a:solidFill>
          <a:ln w="12700" cap="flat">
            <a:noFill/>
            <a:miter lim="400000"/>
          </a:ln>
          <a:effectLst/>
        </p:spPr>
        <p:txBody>
          <a:bodyPr wrap="square" lIns="38100" tIns="38100" rIns="38100" bIns="38100" numCol="1" anchor="ctr">
            <a:noAutofit/>
          </a:bodyPr>
          <a:lstStyle/>
          <a:p>
            <a:pPr>
              <a:defRPr sz="3200">
                <a:solidFill>
                  <a:srgbClr val="FFFFFF"/>
                </a:solidFill>
              </a:defRPr>
            </a:pPr>
            <a:endParaRPr sz="1000" dirty="0">
              <a:solidFill>
                <a:schemeClr val="tx2"/>
              </a:solidFill>
              <a:latin typeface="Helvetica" charset="0"/>
              <a:ea typeface="Helvetica" charset="0"/>
              <a:cs typeface="Helvetica" charset="0"/>
            </a:endParaRPr>
          </a:p>
        </p:txBody>
      </p:sp>
      <p:pic>
        <p:nvPicPr>
          <p:cNvPr id="31" name="Picture 30">
            <a:extLst>
              <a:ext uri="{FF2B5EF4-FFF2-40B4-BE49-F238E27FC236}">
                <a16:creationId xmlns:a16="http://schemas.microsoft.com/office/drawing/2014/main" id="{5754FAAC-5E3F-8B4F-96E4-0E0AE060E152}"/>
              </a:ext>
            </a:extLst>
          </p:cNvPr>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4182608" y="3864562"/>
            <a:ext cx="454429" cy="454429"/>
          </a:xfrm>
          <a:prstGeom prst="rect">
            <a:avLst/>
          </a:prstGeom>
        </p:spPr>
      </p:pic>
      <p:sp>
        <p:nvSpPr>
          <p:cNvPr id="32" name="Shape 329" descr="Rectangle 39">
            <a:extLst>
              <a:ext uri="{FF2B5EF4-FFF2-40B4-BE49-F238E27FC236}">
                <a16:creationId xmlns:a16="http://schemas.microsoft.com/office/drawing/2014/main" id="{BAD236AF-A0CD-A749-A9BE-604993A23411}"/>
              </a:ext>
            </a:extLst>
          </p:cNvPr>
          <p:cNvSpPr/>
          <p:nvPr/>
        </p:nvSpPr>
        <p:spPr>
          <a:xfrm>
            <a:off x="2563781" y="4524041"/>
            <a:ext cx="4016438" cy="3495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7938" algn="ctr">
              <a:lnSpc>
                <a:spcPct val="110000"/>
              </a:lnSpc>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Maladies </a:t>
            </a:r>
            <a:r>
              <a:rPr lang="en-US" sz="1600" b="1" dirty="0" err="1">
                <a:solidFill>
                  <a:srgbClr val="666666"/>
                </a:solidFill>
                <a:latin typeface="HurmeGeometricSans4 Regular"/>
                <a:ea typeface="Helvetica" charset="0"/>
                <a:cs typeface="HurmeGeometricSans4 Regular"/>
              </a:rPr>
              <a:t>neuromusculaires</a:t>
            </a:r>
            <a:r>
              <a:rPr lang="en-US" sz="1600" b="1" dirty="0">
                <a:solidFill>
                  <a:srgbClr val="666666"/>
                </a:solidFill>
                <a:latin typeface="HurmeGeometricSans4 Regular"/>
                <a:ea typeface="Helvetica" charset="0"/>
                <a:cs typeface="HurmeGeometricSans4 Regular"/>
              </a:rPr>
              <a:t> et </a:t>
            </a:r>
            <a:r>
              <a:rPr lang="en-US" sz="1600" b="1" dirty="0" err="1">
                <a:solidFill>
                  <a:srgbClr val="666666"/>
                </a:solidFill>
                <a:latin typeface="HurmeGeometricSans4 Regular"/>
                <a:ea typeface="Helvetica" charset="0"/>
                <a:cs typeface="HurmeGeometricSans4 Regular"/>
              </a:rPr>
              <a:t>respiratoires</a:t>
            </a:r>
            <a:endParaRPr lang="en-US" sz="1600" dirty="0">
              <a:solidFill>
                <a:srgbClr val="666666"/>
              </a:solidFill>
              <a:latin typeface="HurmeGeometricSans4 Regular"/>
              <a:ea typeface="Helvetica" charset="0"/>
              <a:cs typeface="HurmeGeometricSans4 Regular"/>
            </a:endParaRPr>
          </a:p>
        </p:txBody>
      </p:sp>
      <p:sp>
        <p:nvSpPr>
          <p:cNvPr id="34" name="Shape 321" descr="Rectangle 1">
            <a:extLst>
              <a:ext uri="{FF2B5EF4-FFF2-40B4-BE49-F238E27FC236}">
                <a16:creationId xmlns:a16="http://schemas.microsoft.com/office/drawing/2014/main" id="{3855E9C2-852D-014B-991D-B928CBD436AF}"/>
              </a:ext>
            </a:extLst>
          </p:cNvPr>
          <p:cNvSpPr/>
          <p:nvPr/>
        </p:nvSpPr>
        <p:spPr>
          <a:xfrm>
            <a:off x="1625394" y="4945437"/>
            <a:ext cx="5568856" cy="1351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7938" algn="ctr">
              <a:lnSpc>
                <a:spcPct val="150000"/>
              </a:lnSpc>
              <a:defRPr sz="2400">
                <a:latin typeface="+mn-lt"/>
                <a:ea typeface="+mn-ea"/>
                <a:cs typeface="+mn-cs"/>
                <a:sym typeface="Helvetica"/>
              </a:defRPr>
            </a:pPr>
            <a:r>
              <a:rPr lang="fr-FR" sz="1400" dirty="0">
                <a:solidFill>
                  <a:srgbClr val="666666"/>
                </a:solidFill>
                <a:latin typeface="HurmeGeometricSans4 Regular"/>
                <a:ea typeface="MS PGothic" charset="-128"/>
              </a:rPr>
              <a:t>10 familles de brevets couvrant le procédé de production, les composés de deuxième génération et diverses applications telles que la sarcopénie, les myopathies (DMD), l'atrophie de désuétude, l'atrophie musculaire spinale, la fonction respiratoire, et le COVID-19</a:t>
            </a:r>
            <a:endParaRPr lang="en-US" sz="1400" dirty="0">
              <a:solidFill>
                <a:srgbClr val="666666"/>
              </a:solidFill>
              <a:latin typeface="HurmeGeometricSans4 Regular"/>
              <a:ea typeface="Helvetica" charset="0"/>
              <a:cs typeface="HurmeGeometricSans4 Regular"/>
            </a:endParaRPr>
          </a:p>
        </p:txBody>
      </p:sp>
      <p:sp>
        <p:nvSpPr>
          <p:cNvPr id="11" name="Slide Number Placeholder 2">
            <a:extLst>
              <a:ext uri="{FF2B5EF4-FFF2-40B4-BE49-F238E27FC236}">
                <a16:creationId xmlns:a16="http://schemas.microsoft.com/office/drawing/2014/main" id="{AA7C6E53-0B4B-264F-896D-90EC61111E4D}"/>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27</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1480356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4" y="0"/>
            <a:ext cx="8351277" cy="956234"/>
          </a:xfrm>
        </p:spPr>
        <p:txBody>
          <a:bodyPr/>
          <a:lstStyle/>
          <a:p>
            <a:r>
              <a:rPr lang="fr-FR" dirty="0"/>
              <a:t>Portefeuille de propriété intellectuelle - Maladies de la rétine</a:t>
            </a:r>
            <a:endParaRPr lang="en-US" dirty="0"/>
          </a:p>
        </p:txBody>
      </p:sp>
      <p:sp>
        <p:nvSpPr>
          <p:cNvPr id="12" name="TextBox 11">
            <a:extLst>
              <a:ext uri="{FF2B5EF4-FFF2-40B4-BE49-F238E27FC236}">
                <a16:creationId xmlns:a16="http://schemas.microsoft.com/office/drawing/2014/main" id="{ECB33C66-55FD-3747-A510-F0D8896568EB}"/>
              </a:ext>
            </a:extLst>
          </p:cNvPr>
          <p:cNvSpPr txBox="1"/>
          <p:nvPr/>
        </p:nvSpPr>
        <p:spPr>
          <a:xfrm>
            <a:off x="386322" y="1124550"/>
            <a:ext cx="8568903" cy="2513509"/>
          </a:xfrm>
          <a:prstGeom prst="rect">
            <a:avLst/>
          </a:prstGeom>
          <a:noFill/>
        </p:spPr>
        <p:txBody>
          <a:bodyPr wrap="square" rtlCol="0">
            <a:spAutoFit/>
          </a:bodyPr>
          <a:lstStyle/>
          <a:p>
            <a:pPr marL="285750" indent="-285750">
              <a:spcBef>
                <a:spcPts val="400"/>
              </a:spcBef>
              <a:buClr>
                <a:srgbClr val="8493FF"/>
              </a:buClr>
              <a:buFont typeface="Arial" panose="020B0604020202020204" pitchFamily="34" charset="0"/>
              <a:buChar char="•"/>
            </a:pPr>
            <a:r>
              <a:rPr lang="fr-FR" sz="1600" dirty="0">
                <a:solidFill>
                  <a:srgbClr val="666666"/>
                </a:solidFill>
                <a:latin typeface="HurmeGeometricSans4 Regular"/>
              </a:rPr>
              <a:t>Nous détenons les droits commerciaux exclusifs par le biais de licences pour chacun de nos candidats-médicaments</a:t>
            </a:r>
          </a:p>
          <a:p>
            <a:pPr marL="285750" indent="-285750">
              <a:spcBef>
                <a:spcPts val="400"/>
              </a:spcBef>
              <a:buClr>
                <a:srgbClr val="8493FF"/>
              </a:buClr>
              <a:buFont typeface="Arial" panose="020B0604020202020204" pitchFamily="34" charset="0"/>
              <a:buChar char="•"/>
            </a:pPr>
            <a:r>
              <a:rPr lang="fr-FR" sz="1600" dirty="0">
                <a:solidFill>
                  <a:srgbClr val="666666"/>
                </a:solidFill>
                <a:latin typeface="HurmeGeometricSans4 Regular"/>
              </a:rPr>
              <a:t>La propriété intellectuelle est détenue conjointement avec Sorbonne Université et parfois avec d'autres institutions de recherche universitaire</a:t>
            </a:r>
          </a:p>
          <a:p>
            <a:pPr marL="285750" indent="-285750">
              <a:spcBef>
                <a:spcPts val="400"/>
              </a:spcBef>
              <a:buClr>
                <a:srgbClr val="8493FF"/>
              </a:buClr>
              <a:buFont typeface="Arial" panose="020B0604020202020204" pitchFamily="34" charset="0"/>
              <a:buChar char="•"/>
            </a:pPr>
            <a:r>
              <a:rPr lang="fr-FR" sz="1600" dirty="0">
                <a:solidFill>
                  <a:srgbClr val="666666"/>
                </a:solidFill>
                <a:latin typeface="HurmeGeometricSans4 Regular"/>
              </a:rPr>
              <a:t>Le portefeuille de brevets couvre 5 familles de brevets, dont un total de </a:t>
            </a:r>
            <a:r>
              <a:rPr lang="fr-FR" sz="1600" b="1" u="sng" dirty="0">
                <a:solidFill>
                  <a:srgbClr val="666666"/>
                </a:solidFill>
                <a:latin typeface="HurmeGeometricSans4 Regular"/>
              </a:rPr>
              <a:t>16</a:t>
            </a:r>
            <a:r>
              <a:rPr lang="fr-FR" sz="1600" u="sng" dirty="0">
                <a:solidFill>
                  <a:srgbClr val="666666"/>
                </a:solidFill>
                <a:latin typeface="HurmeGeometricSans4 Regular"/>
              </a:rPr>
              <a:t> brevets délivrés en copropriété</a:t>
            </a:r>
            <a:r>
              <a:rPr lang="fr-FR" sz="1600" dirty="0">
                <a:solidFill>
                  <a:srgbClr val="666666"/>
                </a:solidFill>
                <a:latin typeface="HurmeGeometricSans4 Regular"/>
              </a:rPr>
              <a:t> et un total de </a:t>
            </a:r>
            <a:r>
              <a:rPr lang="fr-FR" sz="1600" b="1" u="sng" dirty="0">
                <a:solidFill>
                  <a:srgbClr val="666666"/>
                </a:solidFill>
                <a:latin typeface="HurmeGeometricSans4 Regular"/>
              </a:rPr>
              <a:t>10</a:t>
            </a:r>
            <a:r>
              <a:rPr lang="fr-FR" sz="1600" u="sng" dirty="0">
                <a:solidFill>
                  <a:srgbClr val="666666"/>
                </a:solidFill>
                <a:latin typeface="HurmeGeometricSans4 Regular"/>
              </a:rPr>
              <a:t> demandes de brevets en copropriété</a:t>
            </a:r>
          </a:p>
          <a:p>
            <a:pPr marL="285750" indent="-285750">
              <a:spcBef>
                <a:spcPts val="400"/>
              </a:spcBef>
              <a:buClr>
                <a:srgbClr val="8493FF"/>
              </a:buClr>
              <a:buFont typeface="Arial" panose="020B0604020202020204" pitchFamily="34" charset="0"/>
              <a:buChar char="•"/>
            </a:pPr>
            <a:r>
              <a:rPr lang="fr-FR" sz="1600" dirty="0">
                <a:solidFill>
                  <a:srgbClr val="666666"/>
                </a:solidFill>
                <a:latin typeface="HurmeGeometricSans4 Regular"/>
              </a:rPr>
              <a:t>Brevets délivrés : 4 européens, 3 américains et 9 dans le reste du monde, dont la </a:t>
            </a:r>
            <a:r>
              <a:rPr lang="fr-FR" sz="1600" b="1" dirty="0">
                <a:solidFill>
                  <a:srgbClr val="666666"/>
                </a:solidFill>
                <a:latin typeface="HurmeGeometricSans4 Regular"/>
              </a:rPr>
              <a:t>Chine et le Japon</a:t>
            </a:r>
          </a:p>
          <a:p>
            <a:pPr marL="285750" indent="-285750">
              <a:spcBef>
                <a:spcPts val="400"/>
              </a:spcBef>
              <a:buClr>
                <a:srgbClr val="8493FF"/>
              </a:buClr>
              <a:buFont typeface="Arial" panose="020B0604020202020204" pitchFamily="34" charset="0"/>
              <a:buChar char="•"/>
            </a:pPr>
            <a:r>
              <a:rPr lang="fr-FR" sz="1600" dirty="0">
                <a:solidFill>
                  <a:srgbClr val="666666"/>
                </a:solidFill>
                <a:latin typeface="HurmeGeometricSans4 Regular"/>
              </a:rPr>
              <a:t>Demandes en instance : 10 dans le reste du monde, dont la </a:t>
            </a:r>
            <a:r>
              <a:rPr lang="fr-FR" sz="1600" b="1" dirty="0">
                <a:solidFill>
                  <a:srgbClr val="666666"/>
                </a:solidFill>
                <a:latin typeface="HurmeGeometricSans4 Regular"/>
              </a:rPr>
              <a:t>Chine, le Japon et la Corée du Sud</a:t>
            </a:r>
            <a:r>
              <a:rPr lang="fr-FR" sz="1600" dirty="0">
                <a:solidFill>
                  <a:srgbClr val="666666"/>
                </a:solidFill>
                <a:latin typeface="HurmeGeometricSans4 Regular"/>
              </a:rPr>
              <a:t>.</a:t>
            </a:r>
            <a:endParaRPr lang="en-US" sz="1600" dirty="0">
              <a:solidFill>
                <a:srgbClr val="666666"/>
              </a:solidFill>
              <a:latin typeface="HurmeGeometricSans4 Regular"/>
            </a:endParaRPr>
          </a:p>
        </p:txBody>
      </p:sp>
      <p:grpSp>
        <p:nvGrpSpPr>
          <p:cNvPr id="25" name="Group 24">
            <a:extLst>
              <a:ext uri="{FF2B5EF4-FFF2-40B4-BE49-F238E27FC236}">
                <a16:creationId xmlns:a16="http://schemas.microsoft.com/office/drawing/2014/main" id="{C424041E-418A-3C47-AA53-23835A3A835F}"/>
              </a:ext>
            </a:extLst>
          </p:cNvPr>
          <p:cNvGrpSpPr/>
          <p:nvPr/>
        </p:nvGrpSpPr>
        <p:grpSpPr>
          <a:xfrm>
            <a:off x="3907000" y="3706777"/>
            <a:ext cx="834606" cy="855023"/>
            <a:chOff x="6534222" y="966903"/>
            <a:chExt cx="834606" cy="940525"/>
          </a:xfrm>
        </p:grpSpPr>
        <p:sp>
          <p:nvSpPr>
            <p:cNvPr id="26" name="Shape 332" descr="Shape">
              <a:extLst>
                <a:ext uri="{FF2B5EF4-FFF2-40B4-BE49-F238E27FC236}">
                  <a16:creationId xmlns:a16="http://schemas.microsoft.com/office/drawing/2014/main" id="{6E49ACE6-EFC6-AC47-BF91-815EDF687918}"/>
                </a:ext>
              </a:extLst>
            </p:cNvPr>
            <p:cNvSpPr/>
            <p:nvPr/>
          </p:nvSpPr>
          <p:spPr>
            <a:xfrm>
              <a:off x="6534222" y="966903"/>
              <a:ext cx="834606" cy="940525"/>
            </a:xfrm>
            <a:custGeom>
              <a:avLst/>
              <a:gdLst/>
              <a:ahLst/>
              <a:cxnLst>
                <a:cxn ang="0">
                  <a:pos x="wd2" y="hd2"/>
                </a:cxn>
                <a:cxn ang="5400000">
                  <a:pos x="wd2" y="hd2"/>
                </a:cxn>
                <a:cxn ang="10800000">
                  <a:pos x="wd2" y="hd2"/>
                </a:cxn>
                <a:cxn ang="16200000">
                  <a:pos x="wd2" y="hd2"/>
                </a:cxn>
              </a:cxnLst>
              <a:rect l="0" t="0" r="r" b="b"/>
              <a:pathLst>
                <a:path w="21596" h="21592" extrusionOk="0">
                  <a:moveTo>
                    <a:pt x="1025" y="4763"/>
                  </a:moveTo>
                  <a:lnTo>
                    <a:pt x="9916" y="188"/>
                  </a:lnTo>
                  <a:cubicBezTo>
                    <a:pt x="10192" y="59"/>
                    <a:pt x="10500" y="-6"/>
                    <a:pt x="10812" y="0"/>
                  </a:cubicBezTo>
                  <a:cubicBezTo>
                    <a:pt x="11097" y="5"/>
                    <a:pt x="11377" y="70"/>
                    <a:pt x="11629" y="188"/>
                  </a:cubicBezTo>
                  <a:lnTo>
                    <a:pt x="20500" y="4757"/>
                  </a:lnTo>
                  <a:cubicBezTo>
                    <a:pt x="20805" y="4903"/>
                    <a:pt x="21063" y="5113"/>
                    <a:pt x="21253" y="5370"/>
                  </a:cubicBezTo>
                  <a:cubicBezTo>
                    <a:pt x="21466" y="5657"/>
                    <a:pt x="21584" y="5990"/>
                    <a:pt x="21596" y="6333"/>
                  </a:cubicBezTo>
                  <a:lnTo>
                    <a:pt x="21596" y="15181"/>
                  </a:lnTo>
                  <a:cubicBezTo>
                    <a:pt x="21600" y="15494"/>
                    <a:pt x="21518" y="15803"/>
                    <a:pt x="21356" y="16082"/>
                  </a:cubicBezTo>
                  <a:cubicBezTo>
                    <a:pt x="21183" y="16379"/>
                    <a:pt x="20926" y="16631"/>
                    <a:pt x="20610" y="16813"/>
                  </a:cubicBezTo>
                  <a:lnTo>
                    <a:pt x="11746" y="21362"/>
                  </a:lnTo>
                  <a:cubicBezTo>
                    <a:pt x="11441" y="21515"/>
                    <a:pt x="11097" y="21594"/>
                    <a:pt x="10748" y="21592"/>
                  </a:cubicBezTo>
                  <a:cubicBezTo>
                    <a:pt x="10406" y="21590"/>
                    <a:pt x="10071" y="21511"/>
                    <a:pt x="9773" y="21362"/>
                  </a:cubicBezTo>
                  <a:lnTo>
                    <a:pt x="993" y="16851"/>
                  </a:lnTo>
                  <a:cubicBezTo>
                    <a:pt x="677" y="16656"/>
                    <a:pt x="420" y="16394"/>
                    <a:pt x="246" y="16088"/>
                  </a:cubicBezTo>
                  <a:cubicBezTo>
                    <a:pt x="89" y="15812"/>
                    <a:pt x="5" y="15507"/>
                    <a:pt x="0" y="15198"/>
                  </a:cubicBezTo>
                  <a:lnTo>
                    <a:pt x="0" y="6282"/>
                  </a:lnTo>
                  <a:cubicBezTo>
                    <a:pt x="5" y="5974"/>
                    <a:pt x="100" y="5673"/>
                    <a:pt x="277" y="5409"/>
                  </a:cubicBezTo>
                  <a:cubicBezTo>
                    <a:pt x="457" y="5138"/>
                    <a:pt x="715" y="4916"/>
                    <a:pt x="1025" y="4763"/>
                  </a:cubicBezTo>
                  <a:close/>
                </a:path>
              </a:pathLst>
            </a:custGeom>
            <a:solidFill>
              <a:schemeClr val="accent6"/>
            </a:solidFill>
            <a:ln w="12700" cap="flat">
              <a:noFill/>
              <a:miter lim="400000"/>
            </a:ln>
            <a:effectLst/>
          </p:spPr>
          <p:txBody>
            <a:bodyPr wrap="square" lIns="38100" tIns="38100" rIns="38100" bIns="38100" numCol="1" anchor="ctr">
              <a:noAutofit/>
            </a:bodyPr>
            <a:lstStyle/>
            <a:p>
              <a:pPr>
                <a:defRPr sz="3200">
                  <a:solidFill>
                    <a:srgbClr val="FFFFFF"/>
                  </a:solidFill>
                </a:defRPr>
              </a:pPr>
              <a:endParaRPr sz="1000" dirty="0">
                <a:solidFill>
                  <a:schemeClr val="tx2"/>
                </a:solidFill>
                <a:latin typeface="Helvetica" charset="0"/>
                <a:ea typeface="Helvetica" charset="0"/>
                <a:cs typeface="Helvetica" charset="0"/>
              </a:endParaRPr>
            </a:p>
          </p:txBody>
        </p:sp>
        <p:sp>
          <p:nvSpPr>
            <p:cNvPr id="27" name="Freeform 202">
              <a:extLst>
                <a:ext uri="{FF2B5EF4-FFF2-40B4-BE49-F238E27FC236}">
                  <a16:creationId xmlns:a16="http://schemas.microsoft.com/office/drawing/2014/main" id="{1B1BAB47-3508-864B-BEE6-605DD8BB065E}"/>
                </a:ext>
              </a:extLst>
            </p:cNvPr>
            <p:cNvSpPr>
              <a:spLocks noEditPoints="1"/>
            </p:cNvSpPr>
            <p:nvPr/>
          </p:nvSpPr>
          <p:spPr bwMode="auto">
            <a:xfrm>
              <a:off x="6764293" y="1331182"/>
              <a:ext cx="391762" cy="256811"/>
            </a:xfrm>
            <a:custGeom>
              <a:avLst/>
              <a:gdLst>
                <a:gd name="T0" fmla="*/ 102 w 204"/>
                <a:gd name="T1" fmla="*/ 32 h 134"/>
                <a:gd name="T2" fmla="*/ 0 w 204"/>
                <a:gd name="T3" fmla="*/ 83 h 134"/>
                <a:gd name="T4" fmla="*/ 102 w 204"/>
                <a:gd name="T5" fmla="*/ 134 h 134"/>
                <a:gd name="T6" fmla="*/ 204 w 204"/>
                <a:gd name="T7" fmla="*/ 83 h 134"/>
                <a:gd name="T8" fmla="*/ 102 w 204"/>
                <a:gd name="T9" fmla="*/ 32 h 134"/>
                <a:gd name="T10" fmla="*/ 89 w 204"/>
                <a:gd name="T11" fmla="*/ 58 h 134"/>
                <a:gd name="T12" fmla="*/ 102 w 204"/>
                <a:gd name="T13" fmla="*/ 71 h 134"/>
                <a:gd name="T14" fmla="*/ 89 w 204"/>
                <a:gd name="T15" fmla="*/ 83 h 134"/>
                <a:gd name="T16" fmla="*/ 76 w 204"/>
                <a:gd name="T17" fmla="*/ 71 h 134"/>
                <a:gd name="T18" fmla="*/ 89 w 204"/>
                <a:gd name="T19" fmla="*/ 58 h 134"/>
                <a:gd name="T20" fmla="*/ 154 w 204"/>
                <a:gd name="T21" fmla="*/ 109 h 134"/>
                <a:gd name="T22" fmla="*/ 129 w 204"/>
                <a:gd name="T23" fmla="*/ 118 h 134"/>
                <a:gd name="T24" fmla="*/ 102 w 204"/>
                <a:gd name="T25" fmla="*/ 121 h 134"/>
                <a:gd name="T26" fmla="*/ 74 w 204"/>
                <a:gd name="T27" fmla="*/ 118 h 134"/>
                <a:gd name="T28" fmla="*/ 49 w 204"/>
                <a:gd name="T29" fmla="*/ 109 h 134"/>
                <a:gd name="T30" fmla="*/ 16 w 204"/>
                <a:gd name="T31" fmla="*/ 83 h 134"/>
                <a:gd name="T32" fmla="*/ 49 w 204"/>
                <a:gd name="T33" fmla="*/ 58 h 134"/>
                <a:gd name="T34" fmla="*/ 70 w 204"/>
                <a:gd name="T35" fmla="*/ 50 h 134"/>
                <a:gd name="T36" fmla="*/ 63 w 204"/>
                <a:gd name="T37" fmla="*/ 71 h 134"/>
                <a:gd name="T38" fmla="*/ 102 w 204"/>
                <a:gd name="T39" fmla="*/ 109 h 134"/>
                <a:gd name="T40" fmla="*/ 140 w 204"/>
                <a:gd name="T41" fmla="*/ 71 h 134"/>
                <a:gd name="T42" fmla="*/ 134 w 204"/>
                <a:gd name="T43" fmla="*/ 50 h 134"/>
                <a:gd name="T44" fmla="*/ 154 w 204"/>
                <a:gd name="T45" fmla="*/ 58 h 134"/>
                <a:gd name="T46" fmla="*/ 187 w 204"/>
                <a:gd name="T47" fmla="*/ 83 h 134"/>
                <a:gd name="T48" fmla="*/ 154 w 204"/>
                <a:gd name="T49" fmla="*/ 109 h 134"/>
                <a:gd name="T50" fmla="*/ 171 w 204"/>
                <a:gd name="T51" fmla="*/ 17 h 134"/>
                <a:gd name="T52" fmla="*/ 102 w 204"/>
                <a:gd name="T53" fmla="*/ 0 h 134"/>
                <a:gd name="T54" fmla="*/ 32 w 204"/>
                <a:gd name="T55" fmla="*/ 17 h 134"/>
                <a:gd name="T56" fmla="*/ 0 w 204"/>
                <a:gd name="T57" fmla="*/ 39 h 134"/>
                <a:gd name="T58" fmla="*/ 0 w 204"/>
                <a:gd name="T59" fmla="*/ 61 h 134"/>
                <a:gd name="T60" fmla="*/ 38 w 204"/>
                <a:gd name="T61" fmla="*/ 32 h 134"/>
                <a:gd name="T62" fmla="*/ 102 w 204"/>
                <a:gd name="T63" fmla="*/ 17 h 134"/>
                <a:gd name="T64" fmla="*/ 165 w 204"/>
                <a:gd name="T65" fmla="*/ 32 h 134"/>
                <a:gd name="T66" fmla="*/ 204 w 204"/>
                <a:gd name="T67" fmla="*/ 61 h 134"/>
                <a:gd name="T68" fmla="*/ 204 w 204"/>
                <a:gd name="T69" fmla="*/ 39 h 134"/>
                <a:gd name="T70" fmla="*/ 171 w 204"/>
                <a:gd name="T71" fmla="*/ 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34">
                  <a:moveTo>
                    <a:pt x="102" y="32"/>
                  </a:moveTo>
                  <a:cubicBezTo>
                    <a:pt x="60" y="32"/>
                    <a:pt x="23" y="52"/>
                    <a:pt x="0" y="83"/>
                  </a:cubicBezTo>
                  <a:cubicBezTo>
                    <a:pt x="23" y="114"/>
                    <a:pt x="60" y="134"/>
                    <a:pt x="102" y="134"/>
                  </a:cubicBezTo>
                  <a:cubicBezTo>
                    <a:pt x="143" y="134"/>
                    <a:pt x="180" y="114"/>
                    <a:pt x="204" y="83"/>
                  </a:cubicBezTo>
                  <a:cubicBezTo>
                    <a:pt x="180" y="52"/>
                    <a:pt x="143" y="32"/>
                    <a:pt x="102" y="32"/>
                  </a:cubicBezTo>
                  <a:close/>
                  <a:moveTo>
                    <a:pt x="89" y="58"/>
                  </a:moveTo>
                  <a:cubicBezTo>
                    <a:pt x="96" y="58"/>
                    <a:pt x="102" y="63"/>
                    <a:pt x="102" y="71"/>
                  </a:cubicBezTo>
                  <a:cubicBezTo>
                    <a:pt x="102" y="78"/>
                    <a:pt x="96" y="83"/>
                    <a:pt x="89" y="83"/>
                  </a:cubicBezTo>
                  <a:cubicBezTo>
                    <a:pt x="82" y="83"/>
                    <a:pt x="76" y="78"/>
                    <a:pt x="76" y="71"/>
                  </a:cubicBezTo>
                  <a:cubicBezTo>
                    <a:pt x="76" y="63"/>
                    <a:pt x="82" y="58"/>
                    <a:pt x="89" y="58"/>
                  </a:cubicBezTo>
                  <a:close/>
                  <a:moveTo>
                    <a:pt x="154" y="109"/>
                  </a:moveTo>
                  <a:cubicBezTo>
                    <a:pt x="146" y="113"/>
                    <a:pt x="137" y="116"/>
                    <a:pt x="129" y="118"/>
                  </a:cubicBezTo>
                  <a:cubicBezTo>
                    <a:pt x="120" y="120"/>
                    <a:pt x="111" y="121"/>
                    <a:pt x="102" y="121"/>
                  </a:cubicBezTo>
                  <a:cubicBezTo>
                    <a:pt x="92" y="121"/>
                    <a:pt x="83" y="120"/>
                    <a:pt x="74" y="118"/>
                  </a:cubicBezTo>
                  <a:cubicBezTo>
                    <a:pt x="66" y="116"/>
                    <a:pt x="57" y="113"/>
                    <a:pt x="49" y="109"/>
                  </a:cubicBezTo>
                  <a:cubicBezTo>
                    <a:pt x="37" y="103"/>
                    <a:pt x="26" y="94"/>
                    <a:pt x="16" y="83"/>
                  </a:cubicBezTo>
                  <a:cubicBezTo>
                    <a:pt x="26" y="73"/>
                    <a:pt x="37" y="64"/>
                    <a:pt x="49" y="58"/>
                  </a:cubicBezTo>
                  <a:cubicBezTo>
                    <a:pt x="56" y="54"/>
                    <a:pt x="63" y="52"/>
                    <a:pt x="70" y="50"/>
                  </a:cubicBezTo>
                  <a:cubicBezTo>
                    <a:pt x="66" y="56"/>
                    <a:pt x="63" y="63"/>
                    <a:pt x="63" y="71"/>
                  </a:cubicBezTo>
                  <a:cubicBezTo>
                    <a:pt x="63" y="92"/>
                    <a:pt x="80" y="109"/>
                    <a:pt x="102" y="109"/>
                  </a:cubicBezTo>
                  <a:cubicBezTo>
                    <a:pt x="123" y="109"/>
                    <a:pt x="140" y="92"/>
                    <a:pt x="140" y="71"/>
                  </a:cubicBezTo>
                  <a:cubicBezTo>
                    <a:pt x="140" y="63"/>
                    <a:pt x="137" y="56"/>
                    <a:pt x="134" y="50"/>
                  </a:cubicBezTo>
                  <a:cubicBezTo>
                    <a:pt x="140" y="52"/>
                    <a:pt x="147" y="54"/>
                    <a:pt x="154" y="58"/>
                  </a:cubicBezTo>
                  <a:cubicBezTo>
                    <a:pt x="166" y="64"/>
                    <a:pt x="178" y="73"/>
                    <a:pt x="187" y="83"/>
                  </a:cubicBezTo>
                  <a:cubicBezTo>
                    <a:pt x="178" y="94"/>
                    <a:pt x="166" y="103"/>
                    <a:pt x="154" y="109"/>
                  </a:cubicBezTo>
                  <a:close/>
                  <a:moveTo>
                    <a:pt x="171" y="17"/>
                  </a:moveTo>
                  <a:cubicBezTo>
                    <a:pt x="149" y="6"/>
                    <a:pt x="126" y="0"/>
                    <a:pt x="102" y="0"/>
                  </a:cubicBezTo>
                  <a:cubicBezTo>
                    <a:pt x="77" y="0"/>
                    <a:pt x="54" y="6"/>
                    <a:pt x="32" y="17"/>
                  </a:cubicBezTo>
                  <a:cubicBezTo>
                    <a:pt x="20" y="23"/>
                    <a:pt x="9" y="31"/>
                    <a:pt x="0" y="39"/>
                  </a:cubicBezTo>
                  <a:cubicBezTo>
                    <a:pt x="0" y="61"/>
                    <a:pt x="0" y="61"/>
                    <a:pt x="0" y="61"/>
                  </a:cubicBezTo>
                  <a:cubicBezTo>
                    <a:pt x="11" y="49"/>
                    <a:pt x="24" y="40"/>
                    <a:pt x="38" y="32"/>
                  </a:cubicBezTo>
                  <a:cubicBezTo>
                    <a:pt x="58" y="22"/>
                    <a:pt x="79" y="17"/>
                    <a:pt x="102" y="17"/>
                  </a:cubicBezTo>
                  <a:cubicBezTo>
                    <a:pt x="124" y="17"/>
                    <a:pt x="145" y="22"/>
                    <a:pt x="165" y="32"/>
                  </a:cubicBezTo>
                  <a:cubicBezTo>
                    <a:pt x="179" y="40"/>
                    <a:pt x="193" y="49"/>
                    <a:pt x="204" y="61"/>
                  </a:cubicBezTo>
                  <a:cubicBezTo>
                    <a:pt x="204" y="39"/>
                    <a:pt x="204" y="39"/>
                    <a:pt x="204" y="39"/>
                  </a:cubicBezTo>
                  <a:cubicBezTo>
                    <a:pt x="194" y="31"/>
                    <a:pt x="183" y="23"/>
                    <a:pt x="171"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29" name="Straight Connector 28">
            <a:extLst>
              <a:ext uri="{FF2B5EF4-FFF2-40B4-BE49-F238E27FC236}">
                <a16:creationId xmlns:a16="http://schemas.microsoft.com/office/drawing/2014/main" id="{0D226718-972B-C849-9677-827FA0E1E169}"/>
              </a:ext>
            </a:extLst>
          </p:cNvPr>
          <p:cNvCxnSpPr/>
          <p:nvPr/>
        </p:nvCxnSpPr>
        <p:spPr>
          <a:xfrm>
            <a:off x="3484188" y="5109923"/>
            <a:ext cx="1680230"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33" name="Shape 329" descr="Rectangle 39">
            <a:extLst>
              <a:ext uri="{FF2B5EF4-FFF2-40B4-BE49-F238E27FC236}">
                <a16:creationId xmlns:a16="http://schemas.microsoft.com/office/drawing/2014/main" id="{5796B4EB-F6E4-224A-898C-3C2AAEEE460F}"/>
              </a:ext>
            </a:extLst>
          </p:cNvPr>
          <p:cNvSpPr/>
          <p:nvPr/>
        </p:nvSpPr>
        <p:spPr>
          <a:xfrm>
            <a:off x="3385286" y="4561800"/>
            <a:ext cx="1878034" cy="4234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7938" algn="ctr">
              <a:lnSpc>
                <a:spcPct val="150000"/>
              </a:lnSpc>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Maladies de la </a:t>
            </a:r>
            <a:r>
              <a:rPr lang="en-US" sz="1600" b="1" dirty="0" err="1">
                <a:solidFill>
                  <a:srgbClr val="666666"/>
                </a:solidFill>
                <a:latin typeface="HurmeGeometricSans4 Regular"/>
                <a:ea typeface="Helvetica" charset="0"/>
                <a:cs typeface="HurmeGeometricSans4 Regular"/>
              </a:rPr>
              <a:t>rétine</a:t>
            </a:r>
            <a:endParaRPr lang="en-US" sz="1600" dirty="0">
              <a:solidFill>
                <a:srgbClr val="666666"/>
              </a:solidFill>
              <a:latin typeface="HurmeGeometricSans4 Regular"/>
              <a:ea typeface="Helvetica" charset="0"/>
              <a:cs typeface="HurmeGeometricSans4 Regular"/>
            </a:endParaRPr>
          </a:p>
        </p:txBody>
      </p:sp>
      <p:sp>
        <p:nvSpPr>
          <p:cNvPr id="35" name="Shape 321" descr="Rectangle 1">
            <a:extLst>
              <a:ext uri="{FF2B5EF4-FFF2-40B4-BE49-F238E27FC236}">
                <a16:creationId xmlns:a16="http://schemas.microsoft.com/office/drawing/2014/main" id="{9A0D7A5C-7909-3848-9CBC-7E02DD643188}"/>
              </a:ext>
            </a:extLst>
          </p:cNvPr>
          <p:cNvSpPr/>
          <p:nvPr/>
        </p:nvSpPr>
        <p:spPr>
          <a:xfrm>
            <a:off x="2480383" y="5376256"/>
            <a:ext cx="3687840" cy="10284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7938" lvl="1" algn="ctr">
              <a:lnSpc>
                <a:spcPct val="150000"/>
              </a:lnSpc>
              <a:defRPr sz="2400">
                <a:latin typeface="+mn-lt"/>
                <a:ea typeface="+mn-ea"/>
                <a:cs typeface="+mn-cs"/>
                <a:sym typeface="Helvetica"/>
              </a:defRPr>
            </a:pPr>
            <a:r>
              <a:rPr lang="en-US" sz="1400" dirty="0">
                <a:solidFill>
                  <a:srgbClr val="666666"/>
                </a:solidFill>
                <a:latin typeface="HurmeGeometricSans4 Regular"/>
                <a:ea typeface="MS PGothic" charset="-128"/>
              </a:rPr>
              <a:t>5 </a:t>
            </a:r>
            <a:r>
              <a:rPr lang="en-US" sz="1400" dirty="0" err="1">
                <a:solidFill>
                  <a:srgbClr val="666666"/>
                </a:solidFill>
                <a:latin typeface="HurmeGeometricSans4 Regular"/>
                <a:ea typeface="MS PGothic" charset="-128"/>
              </a:rPr>
              <a:t>familles</a:t>
            </a:r>
            <a:r>
              <a:rPr lang="en-US" sz="1400" dirty="0">
                <a:solidFill>
                  <a:srgbClr val="666666"/>
                </a:solidFill>
                <a:latin typeface="HurmeGeometricSans4 Regular"/>
                <a:ea typeface="MS PGothic" charset="-128"/>
              </a:rPr>
              <a:t> de brevets </a:t>
            </a:r>
            <a:r>
              <a:rPr lang="en-US" sz="1400" dirty="0" err="1">
                <a:solidFill>
                  <a:srgbClr val="666666"/>
                </a:solidFill>
                <a:latin typeface="HurmeGeometricSans4 Regular"/>
                <a:ea typeface="MS PGothic" charset="-128"/>
              </a:rPr>
              <a:t>couvrant</a:t>
            </a:r>
            <a:r>
              <a:rPr lang="en-US" sz="1400" dirty="0">
                <a:solidFill>
                  <a:srgbClr val="666666"/>
                </a:solidFill>
                <a:latin typeface="HurmeGeometricSans4 Regular"/>
                <a:ea typeface="MS PGothic" charset="-128"/>
              </a:rPr>
              <a:t> 2 classes de </a:t>
            </a:r>
            <a:r>
              <a:rPr lang="en-US" sz="1400" dirty="0" err="1">
                <a:solidFill>
                  <a:srgbClr val="666666"/>
                </a:solidFill>
                <a:latin typeface="HurmeGeometricSans4 Regular"/>
                <a:ea typeface="MS PGothic" charset="-128"/>
              </a:rPr>
              <a:t>composés</a:t>
            </a:r>
            <a:r>
              <a:rPr lang="en-US" sz="1400" dirty="0">
                <a:solidFill>
                  <a:srgbClr val="666666"/>
                </a:solidFill>
                <a:latin typeface="HurmeGeometricSans4 Regular"/>
                <a:ea typeface="MS PGothic" charset="-128"/>
              </a:rPr>
              <a:t> et </a:t>
            </a:r>
            <a:r>
              <a:rPr lang="en-US" sz="1400" dirty="0" err="1">
                <a:solidFill>
                  <a:srgbClr val="666666"/>
                </a:solidFill>
                <a:latin typeface="HurmeGeometricSans4 Regular"/>
                <a:ea typeface="MS PGothic" charset="-128"/>
              </a:rPr>
              <a:t>leur</a:t>
            </a:r>
            <a:r>
              <a:rPr lang="en-US" sz="1400" dirty="0">
                <a:solidFill>
                  <a:srgbClr val="666666"/>
                </a:solidFill>
                <a:latin typeface="HurmeGeometricSans4 Regular"/>
                <a:ea typeface="MS PGothic" charset="-128"/>
              </a:rPr>
              <a:t> application à la DMLA </a:t>
            </a:r>
            <a:r>
              <a:rPr lang="en-US" sz="1400" dirty="0" err="1">
                <a:solidFill>
                  <a:srgbClr val="666666"/>
                </a:solidFill>
                <a:latin typeface="HurmeGeometricSans4 Regular"/>
                <a:ea typeface="MS PGothic" charset="-128"/>
              </a:rPr>
              <a:t>forme</a:t>
            </a:r>
            <a:r>
              <a:rPr lang="en-US" sz="1400" dirty="0">
                <a:solidFill>
                  <a:srgbClr val="666666"/>
                </a:solidFill>
                <a:latin typeface="HurmeGeometricSans4 Regular"/>
                <a:ea typeface="MS PGothic" charset="-128"/>
              </a:rPr>
              <a:t> </a:t>
            </a:r>
            <a:r>
              <a:rPr lang="en-US" sz="1400" dirty="0" err="1">
                <a:solidFill>
                  <a:srgbClr val="666666"/>
                </a:solidFill>
                <a:latin typeface="HurmeGeometricSans4 Regular"/>
                <a:ea typeface="MS PGothic" charset="-128"/>
              </a:rPr>
              <a:t>sèche</a:t>
            </a:r>
            <a:r>
              <a:rPr lang="en-US" sz="1400" dirty="0">
                <a:solidFill>
                  <a:srgbClr val="666666"/>
                </a:solidFill>
                <a:latin typeface="HurmeGeometricSans4 Regular"/>
                <a:ea typeface="MS PGothic" charset="-128"/>
              </a:rPr>
              <a:t> et la </a:t>
            </a:r>
            <a:r>
              <a:rPr lang="en-US" sz="1400" dirty="0" err="1">
                <a:solidFill>
                  <a:srgbClr val="666666"/>
                </a:solidFill>
                <a:latin typeface="HurmeGeometricSans4 Regular"/>
                <a:ea typeface="MS PGothic" charset="-128"/>
              </a:rPr>
              <a:t>maladie</a:t>
            </a:r>
            <a:r>
              <a:rPr lang="en-US" sz="1400" dirty="0">
                <a:solidFill>
                  <a:srgbClr val="666666"/>
                </a:solidFill>
                <a:latin typeface="HurmeGeometricSans4 Regular"/>
                <a:ea typeface="MS PGothic" charset="-128"/>
              </a:rPr>
              <a:t> de </a:t>
            </a:r>
            <a:r>
              <a:rPr lang="en-US" sz="1400" dirty="0" err="1">
                <a:solidFill>
                  <a:srgbClr val="666666"/>
                </a:solidFill>
                <a:latin typeface="HurmeGeometricSans4 Regular"/>
                <a:ea typeface="MS PGothic" charset="-128"/>
              </a:rPr>
              <a:t>Stargardt</a:t>
            </a:r>
            <a:endParaRPr lang="en-US" sz="1200" dirty="0">
              <a:solidFill>
                <a:srgbClr val="666666"/>
              </a:solidFill>
              <a:latin typeface="HurmeGeometricSans4 Regular"/>
              <a:ea typeface="Helvetica" charset="0"/>
              <a:cs typeface="HurmeGeometricSans4 Regular"/>
            </a:endParaRPr>
          </a:p>
        </p:txBody>
      </p:sp>
      <p:sp>
        <p:nvSpPr>
          <p:cNvPr id="13" name="Slide Number Placeholder 2">
            <a:extLst>
              <a:ext uri="{FF2B5EF4-FFF2-40B4-BE49-F238E27FC236}">
                <a16:creationId xmlns:a16="http://schemas.microsoft.com/office/drawing/2014/main" id="{F4BD3C9A-797F-F54E-9903-4422CC73F29C}"/>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28</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42330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extérieur, ciel, herbe, montagne&#10;&#10;Description générée automatiquement">
            <a:extLst>
              <a:ext uri="{FF2B5EF4-FFF2-40B4-BE49-F238E27FC236}">
                <a16:creationId xmlns:a16="http://schemas.microsoft.com/office/drawing/2014/main" id="{4C05ED5C-1FC7-4525-9358-8FCF9CC1C1C6}"/>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DA2C7B8F-B6ED-43C0-9504-3BA9135313F7}"/>
              </a:ext>
            </a:extLst>
          </p:cNvPr>
          <p:cNvSpPr txBox="1"/>
          <p:nvPr/>
        </p:nvSpPr>
        <p:spPr>
          <a:xfrm>
            <a:off x="2117521" y="5955534"/>
            <a:ext cx="7771286" cy="830997"/>
          </a:xfrm>
          <a:prstGeom prst="rect">
            <a:avLst/>
          </a:prstGeom>
          <a:noFill/>
        </p:spPr>
        <p:txBody>
          <a:bodyPr wrap="square">
            <a:spAutoFit/>
          </a:bodyPr>
          <a:lstStyle/>
          <a:p>
            <a:pPr>
              <a:defRPr/>
            </a:pPr>
            <a:r>
              <a:rPr lang="fr-FR" sz="2400" b="1" dirty="0">
                <a:solidFill>
                  <a:srgbClr val="666666"/>
                </a:solidFill>
                <a:latin typeface="HurmeGeometricSans4 SemiBold"/>
                <a:ea typeface="+mj-ea"/>
              </a:rPr>
              <a:t>Relations investisseurs: </a:t>
            </a:r>
            <a:r>
              <a:rPr lang="fr-FR" sz="2400" b="1" dirty="0">
                <a:solidFill>
                  <a:srgbClr val="666666"/>
                </a:solidFill>
                <a:latin typeface="HurmeGeometricSans4 SemiBold"/>
                <a:ea typeface="+mj-ea"/>
                <a:hlinkClick r:id="rId3"/>
              </a:rPr>
              <a:t>investors@biophytis.com</a:t>
            </a:r>
            <a:endParaRPr lang="fr-FR" sz="2400" b="1" dirty="0">
              <a:solidFill>
                <a:srgbClr val="666666"/>
              </a:solidFill>
              <a:latin typeface="HurmeGeometricSans4 SemiBold"/>
              <a:ea typeface="+mj-ea"/>
            </a:endParaRPr>
          </a:p>
          <a:p>
            <a:pPr>
              <a:defRPr/>
            </a:pPr>
            <a:r>
              <a:rPr lang="fr-FR" sz="2400" b="1" dirty="0">
                <a:solidFill>
                  <a:srgbClr val="666666"/>
                </a:solidFill>
                <a:latin typeface="HurmeGeometricSans4 SemiBold"/>
                <a:ea typeface="+mj-ea"/>
              </a:rPr>
              <a:t>www.biophytis.com</a:t>
            </a:r>
          </a:p>
        </p:txBody>
      </p:sp>
      <p:sp>
        <p:nvSpPr>
          <p:cNvPr id="7" name="Slide Number Placeholder 2">
            <a:extLst>
              <a:ext uri="{FF2B5EF4-FFF2-40B4-BE49-F238E27FC236}">
                <a16:creationId xmlns:a16="http://schemas.microsoft.com/office/drawing/2014/main" id="{F6DE2A5E-4AE1-184B-84C4-41BF51E592DA}"/>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29</a:t>
            </a:fld>
            <a:endParaRPr lang="fr-FR" dirty="0">
              <a:solidFill>
                <a:schemeClr val="bg2">
                  <a:lumMod val="25000"/>
                </a:schemeClr>
              </a:solidFill>
              <a:latin typeface="HurmeGeometricSans4 Regular"/>
              <a:ea typeface="MS PGothic" charset="-128"/>
            </a:endParaRPr>
          </a:p>
        </p:txBody>
      </p:sp>
      <p:grpSp>
        <p:nvGrpSpPr>
          <p:cNvPr id="8" name="Groupe 2">
            <a:extLst>
              <a:ext uri="{FF2B5EF4-FFF2-40B4-BE49-F238E27FC236}">
                <a16:creationId xmlns:a16="http://schemas.microsoft.com/office/drawing/2014/main" id="{1DB5C48D-8063-4482-B849-9D8A194BF78A}"/>
              </a:ext>
            </a:extLst>
          </p:cNvPr>
          <p:cNvGrpSpPr/>
          <p:nvPr/>
        </p:nvGrpSpPr>
        <p:grpSpPr>
          <a:xfrm>
            <a:off x="0" y="902466"/>
            <a:ext cx="4384654" cy="3633590"/>
            <a:chOff x="227103" y="1127752"/>
            <a:chExt cx="4901488" cy="3633590"/>
          </a:xfrm>
        </p:grpSpPr>
        <p:sp>
          <p:nvSpPr>
            <p:cNvPr id="11" name="Rectangle 10">
              <a:extLst>
                <a:ext uri="{FF2B5EF4-FFF2-40B4-BE49-F238E27FC236}">
                  <a16:creationId xmlns:a16="http://schemas.microsoft.com/office/drawing/2014/main" id="{8FAA1822-DF69-4307-9D60-9B5A9F1FB303}"/>
                </a:ext>
              </a:extLst>
            </p:cNvPr>
            <p:cNvSpPr/>
            <p:nvPr/>
          </p:nvSpPr>
          <p:spPr>
            <a:xfrm>
              <a:off x="227103" y="1127752"/>
              <a:ext cx="4901488" cy="3578087"/>
            </a:xfrm>
            <a:prstGeom prst="rect">
              <a:avLst/>
            </a:prstGeom>
            <a:solidFill>
              <a:schemeClr val="bg1"/>
            </a:solidFill>
            <a:ln w="12700">
              <a:solidFill>
                <a:srgbClr val="009F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9">
              <a:extLst>
                <a:ext uri="{FF2B5EF4-FFF2-40B4-BE49-F238E27FC236}">
                  <a16:creationId xmlns:a16="http://schemas.microsoft.com/office/drawing/2014/main" id="{9BCE035B-1E94-491B-A5D4-7246D2E3103B}"/>
                </a:ext>
              </a:extLst>
            </p:cNvPr>
            <p:cNvSpPr txBox="1"/>
            <p:nvPr/>
          </p:nvSpPr>
          <p:spPr>
            <a:xfrm>
              <a:off x="514006" y="3838012"/>
              <a:ext cx="3453751" cy="923330"/>
            </a:xfrm>
            <a:prstGeom prst="rect">
              <a:avLst/>
            </a:prstGeom>
            <a:noFill/>
          </p:spPr>
          <p:txBody>
            <a:bodyPr wrap="square" rtlCol="0">
              <a:spAutoFit/>
            </a:bodyPr>
            <a:lstStyle/>
            <a:p>
              <a:r>
                <a:rPr lang="fr-FR" sz="5400" dirty="0">
                  <a:solidFill>
                    <a:schemeClr val="accent5"/>
                  </a:solidFill>
                  <a:latin typeface="HurmeGeometricSans4 SemiBold"/>
                  <a:ea typeface="+mj-ea"/>
                </a:rPr>
                <a:t>Merci</a:t>
              </a:r>
            </a:p>
          </p:txBody>
        </p:sp>
        <p:sp>
          <p:nvSpPr>
            <p:cNvPr id="13" name="ZoneTexte 1">
              <a:extLst>
                <a:ext uri="{FF2B5EF4-FFF2-40B4-BE49-F238E27FC236}">
                  <a16:creationId xmlns:a16="http://schemas.microsoft.com/office/drawing/2014/main" id="{13A062A5-AC02-45D3-91F8-5C8FF64914BF}"/>
                </a:ext>
              </a:extLst>
            </p:cNvPr>
            <p:cNvSpPr txBox="1"/>
            <p:nvPr/>
          </p:nvSpPr>
          <p:spPr>
            <a:xfrm>
              <a:off x="514006" y="1443975"/>
              <a:ext cx="4614585" cy="2308324"/>
            </a:xfrm>
            <a:prstGeom prst="rect">
              <a:avLst/>
            </a:prstGeom>
            <a:noFill/>
          </p:spPr>
          <p:txBody>
            <a:bodyPr wrap="square" rtlCol="0">
              <a:spAutoFit/>
            </a:bodyPr>
            <a:lstStyle/>
            <a:p>
              <a:r>
                <a:rPr lang="fr-FR" b="1" dirty="0"/>
                <a:t>CONTACTS: </a:t>
              </a:r>
            </a:p>
            <a:p>
              <a:endParaRPr lang="fr-FR" dirty="0"/>
            </a:p>
            <a:p>
              <a:pPr marL="285750" indent="-285750">
                <a:buFont typeface="Wingdings" panose="05000000000000000000" pitchFamily="2" charset="2"/>
                <a:buChar char="§"/>
              </a:pPr>
              <a:r>
                <a:rPr lang="fr-FR" dirty="0"/>
                <a:t>Stanislas </a:t>
              </a:r>
              <a:r>
                <a:rPr lang="fr-FR" dirty="0" err="1"/>
                <a:t>Veillet</a:t>
              </a:r>
              <a:r>
                <a:rPr lang="fr-FR" dirty="0"/>
                <a:t> – CEO</a:t>
              </a:r>
            </a:p>
            <a:p>
              <a:r>
                <a:rPr lang="fr-FR" dirty="0"/>
                <a:t>     stanislas.veillet@biophytis.com</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Evelyne NGUYEN – CFO</a:t>
              </a:r>
            </a:p>
            <a:p>
              <a:r>
                <a:rPr lang="fr-FR" dirty="0"/>
                <a:t>     evelyne.nguyen@biophytis.com</a:t>
              </a:r>
            </a:p>
            <a:p>
              <a:endParaRPr lang="fr-FR" dirty="0"/>
            </a:p>
          </p:txBody>
        </p:sp>
      </p:grpSp>
    </p:spTree>
    <p:extLst>
      <p:ext uri="{BB962C8B-B14F-4D97-AF65-F5344CB8AC3E}">
        <p14:creationId xmlns:p14="http://schemas.microsoft.com/office/powerpoint/2010/main" val="397621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0090C8A-1B40-4CCF-A0FD-EFB1A21F8E3E}" type="slidenum">
              <a:rPr lang="fr-FR" smtClean="0">
                <a:solidFill>
                  <a:schemeClr val="bg2">
                    <a:lumMod val="25000"/>
                  </a:schemeClr>
                </a:solidFill>
                <a:latin typeface="HurmeGeometricSans4 Regular"/>
                <a:ea typeface="MS PGothic" charset="-128"/>
              </a:rPr>
              <a:t>3</a:t>
            </a:fld>
            <a:endParaRPr lang="fr-FR" dirty="0">
              <a:solidFill>
                <a:schemeClr val="bg2">
                  <a:lumMod val="25000"/>
                </a:schemeClr>
              </a:solidFill>
              <a:latin typeface="HurmeGeometricSans4 Regular"/>
              <a:ea typeface="MS PGothic" charset="-128"/>
            </a:endParaRPr>
          </a:p>
        </p:txBody>
      </p:sp>
      <p:grpSp>
        <p:nvGrpSpPr>
          <p:cNvPr id="15" name="Group 14"/>
          <p:cNvGrpSpPr/>
          <p:nvPr/>
        </p:nvGrpSpPr>
        <p:grpSpPr>
          <a:xfrm>
            <a:off x="7053492" y="1090483"/>
            <a:ext cx="918067" cy="1034578"/>
            <a:chOff x="6534222" y="966903"/>
            <a:chExt cx="834606" cy="940525"/>
          </a:xfrm>
        </p:grpSpPr>
        <p:sp>
          <p:nvSpPr>
            <p:cNvPr id="16" name="Shape 332" descr="Shape"/>
            <p:cNvSpPr/>
            <p:nvPr/>
          </p:nvSpPr>
          <p:spPr>
            <a:xfrm>
              <a:off x="6534222" y="966903"/>
              <a:ext cx="834606" cy="940525"/>
            </a:xfrm>
            <a:custGeom>
              <a:avLst/>
              <a:gdLst/>
              <a:ahLst/>
              <a:cxnLst>
                <a:cxn ang="0">
                  <a:pos x="wd2" y="hd2"/>
                </a:cxn>
                <a:cxn ang="5400000">
                  <a:pos x="wd2" y="hd2"/>
                </a:cxn>
                <a:cxn ang="10800000">
                  <a:pos x="wd2" y="hd2"/>
                </a:cxn>
                <a:cxn ang="16200000">
                  <a:pos x="wd2" y="hd2"/>
                </a:cxn>
              </a:cxnLst>
              <a:rect l="0" t="0" r="r" b="b"/>
              <a:pathLst>
                <a:path w="21596" h="21592" extrusionOk="0">
                  <a:moveTo>
                    <a:pt x="1025" y="4763"/>
                  </a:moveTo>
                  <a:lnTo>
                    <a:pt x="9916" y="188"/>
                  </a:lnTo>
                  <a:cubicBezTo>
                    <a:pt x="10192" y="59"/>
                    <a:pt x="10500" y="-6"/>
                    <a:pt x="10812" y="0"/>
                  </a:cubicBezTo>
                  <a:cubicBezTo>
                    <a:pt x="11097" y="5"/>
                    <a:pt x="11377" y="70"/>
                    <a:pt x="11629" y="188"/>
                  </a:cubicBezTo>
                  <a:lnTo>
                    <a:pt x="20500" y="4757"/>
                  </a:lnTo>
                  <a:cubicBezTo>
                    <a:pt x="20805" y="4903"/>
                    <a:pt x="21063" y="5113"/>
                    <a:pt x="21253" y="5370"/>
                  </a:cubicBezTo>
                  <a:cubicBezTo>
                    <a:pt x="21466" y="5657"/>
                    <a:pt x="21584" y="5990"/>
                    <a:pt x="21596" y="6333"/>
                  </a:cubicBezTo>
                  <a:lnTo>
                    <a:pt x="21596" y="15181"/>
                  </a:lnTo>
                  <a:cubicBezTo>
                    <a:pt x="21600" y="15494"/>
                    <a:pt x="21518" y="15803"/>
                    <a:pt x="21356" y="16082"/>
                  </a:cubicBezTo>
                  <a:cubicBezTo>
                    <a:pt x="21183" y="16379"/>
                    <a:pt x="20926" y="16631"/>
                    <a:pt x="20610" y="16813"/>
                  </a:cubicBezTo>
                  <a:lnTo>
                    <a:pt x="11746" y="21362"/>
                  </a:lnTo>
                  <a:cubicBezTo>
                    <a:pt x="11441" y="21515"/>
                    <a:pt x="11097" y="21594"/>
                    <a:pt x="10748" y="21592"/>
                  </a:cubicBezTo>
                  <a:cubicBezTo>
                    <a:pt x="10406" y="21590"/>
                    <a:pt x="10071" y="21511"/>
                    <a:pt x="9773" y="21362"/>
                  </a:cubicBezTo>
                  <a:lnTo>
                    <a:pt x="993" y="16851"/>
                  </a:lnTo>
                  <a:cubicBezTo>
                    <a:pt x="677" y="16656"/>
                    <a:pt x="420" y="16394"/>
                    <a:pt x="246" y="16088"/>
                  </a:cubicBezTo>
                  <a:cubicBezTo>
                    <a:pt x="89" y="15812"/>
                    <a:pt x="5" y="15507"/>
                    <a:pt x="0" y="15198"/>
                  </a:cubicBezTo>
                  <a:lnTo>
                    <a:pt x="0" y="6282"/>
                  </a:lnTo>
                  <a:cubicBezTo>
                    <a:pt x="5" y="5974"/>
                    <a:pt x="100" y="5673"/>
                    <a:pt x="277" y="5409"/>
                  </a:cubicBezTo>
                  <a:cubicBezTo>
                    <a:pt x="457" y="5138"/>
                    <a:pt x="715" y="4916"/>
                    <a:pt x="1025" y="4763"/>
                  </a:cubicBezTo>
                  <a:close/>
                </a:path>
              </a:pathLst>
            </a:custGeom>
            <a:solidFill>
              <a:schemeClr val="accent6"/>
            </a:solidFill>
            <a:ln w="12700" cap="flat">
              <a:noFill/>
              <a:miter lim="400000"/>
            </a:ln>
            <a:effectLst/>
          </p:spPr>
          <p:txBody>
            <a:bodyPr wrap="square" lIns="38100" tIns="38100" rIns="38100" bIns="38100" numCol="1" anchor="ctr">
              <a:noAutofit/>
            </a:bodyPr>
            <a:lstStyle/>
            <a:p>
              <a:pPr>
                <a:defRPr sz="3200">
                  <a:solidFill>
                    <a:srgbClr val="FFFFFF"/>
                  </a:solidFill>
                </a:defRPr>
              </a:pPr>
              <a:endParaRPr sz="1000" dirty="0">
                <a:solidFill>
                  <a:schemeClr val="tx2"/>
                </a:solidFill>
                <a:latin typeface="Helvetica" charset="0"/>
                <a:ea typeface="Helvetica" charset="0"/>
                <a:cs typeface="Helvetica" charset="0"/>
              </a:endParaRPr>
            </a:p>
          </p:txBody>
        </p:sp>
        <p:sp>
          <p:nvSpPr>
            <p:cNvPr id="17" name="Freeform 202"/>
            <p:cNvSpPr>
              <a:spLocks noEditPoints="1"/>
            </p:cNvSpPr>
            <p:nvPr/>
          </p:nvSpPr>
          <p:spPr bwMode="auto">
            <a:xfrm>
              <a:off x="6764293" y="1331182"/>
              <a:ext cx="391762" cy="256811"/>
            </a:xfrm>
            <a:custGeom>
              <a:avLst/>
              <a:gdLst>
                <a:gd name="T0" fmla="*/ 102 w 204"/>
                <a:gd name="T1" fmla="*/ 32 h 134"/>
                <a:gd name="T2" fmla="*/ 0 w 204"/>
                <a:gd name="T3" fmla="*/ 83 h 134"/>
                <a:gd name="T4" fmla="*/ 102 w 204"/>
                <a:gd name="T5" fmla="*/ 134 h 134"/>
                <a:gd name="T6" fmla="*/ 204 w 204"/>
                <a:gd name="T7" fmla="*/ 83 h 134"/>
                <a:gd name="T8" fmla="*/ 102 w 204"/>
                <a:gd name="T9" fmla="*/ 32 h 134"/>
                <a:gd name="T10" fmla="*/ 89 w 204"/>
                <a:gd name="T11" fmla="*/ 58 h 134"/>
                <a:gd name="T12" fmla="*/ 102 w 204"/>
                <a:gd name="T13" fmla="*/ 71 h 134"/>
                <a:gd name="T14" fmla="*/ 89 w 204"/>
                <a:gd name="T15" fmla="*/ 83 h 134"/>
                <a:gd name="T16" fmla="*/ 76 w 204"/>
                <a:gd name="T17" fmla="*/ 71 h 134"/>
                <a:gd name="T18" fmla="*/ 89 w 204"/>
                <a:gd name="T19" fmla="*/ 58 h 134"/>
                <a:gd name="T20" fmla="*/ 154 w 204"/>
                <a:gd name="T21" fmla="*/ 109 h 134"/>
                <a:gd name="T22" fmla="*/ 129 w 204"/>
                <a:gd name="T23" fmla="*/ 118 h 134"/>
                <a:gd name="T24" fmla="*/ 102 w 204"/>
                <a:gd name="T25" fmla="*/ 121 h 134"/>
                <a:gd name="T26" fmla="*/ 74 w 204"/>
                <a:gd name="T27" fmla="*/ 118 h 134"/>
                <a:gd name="T28" fmla="*/ 49 w 204"/>
                <a:gd name="T29" fmla="*/ 109 h 134"/>
                <a:gd name="T30" fmla="*/ 16 w 204"/>
                <a:gd name="T31" fmla="*/ 83 h 134"/>
                <a:gd name="T32" fmla="*/ 49 w 204"/>
                <a:gd name="T33" fmla="*/ 58 h 134"/>
                <a:gd name="T34" fmla="*/ 70 w 204"/>
                <a:gd name="T35" fmla="*/ 50 h 134"/>
                <a:gd name="T36" fmla="*/ 63 w 204"/>
                <a:gd name="T37" fmla="*/ 71 h 134"/>
                <a:gd name="T38" fmla="*/ 102 w 204"/>
                <a:gd name="T39" fmla="*/ 109 h 134"/>
                <a:gd name="T40" fmla="*/ 140 w 204"/>
                <a:gd name="T41" fmla="*/ 71 h 134"/>
                <a:gd name="T42" fmla="*/ 134 w 204"/>
                <a:gd name="T43" fmla="*/ 50 h 134"/>
                <a:gd name="T44" fmla="*/ 154 w 204"/>
                <a:gd name="T45" fmla="*/ 58 h 134"/>
                <a:gd name="T46" fmla="*/ 187 w 204"/>
                <a:gd name="T47" fmla="*/ 83 h 134"/>
                <a:gd name="T48" fmla="*/ 154 w 204"/>
                <a:gd name="T49" fmla="*/ 109 h 134"/>
                <a:gd name="T50" fmla="*/ 171 w 204"/>
                <a:gd name="T51" fmla="*/ 17 h 134"/>
                <a:gd name="T52" fmla="*/ 102 w 204"/>
                <a:gd name="T53" fmla="*/ 0 h 134"/>
                <a:gd name="T54" fmla="*/ 32 w 204"/>
                <a:gd name="T55" fmla="*/ 17 h 134"/>
                <a:gd name="T56" fmla="*/ 0 w 204"/>
                <a:gd name="T57" fmla="*/ 39 h 134"/>
                <a:gd name="T58" fmla="*/ 0 w 204"/>
                <a:gd name="T59" fmla="*/ 61 h 134"/>
                <a:gd name="T60" fmla="*/ 38 w 204"/>
                <a:gd name="T61" fmla="*/ 32 h 134"/>
                <a:gd name="T62" fmla="*/ 102 w 204"/>
                <a:gd name="T63" fmla="*/ 17 h 134"/>
                <a:gd name="T64" fmla="*/ 165 w 204"/>
                <a:gd name="T65" fmla="*/ 32 h 134"/>
                <a:gd name="T66" fmla="*/ 204 w 204"/>
                <a:gd name="T67" fmla="*/ 61 h 134"/>
                <a:gd name="T68" fmla="*/ 204 w 204"/>
                <a:gd name="T69" fmla="*/ 39 h 134"/>
                <a:gd name="T70" fmla="*/ 171 w 204"/>
                <a:gd name="T71" fmla="*/ 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34">
                  <a:moveTo>
                    <a:pt x="102" y="32"/>
                  </a:moveTo>
                  <a:cubicBezTo>
                    <a:pt x="60" y="32"/>
                    <a:pt x="23" y="52"/>
                    <a:pt x="0" y="83"/>
                  </a:cubicBezTo>
                  <a:cubicBezTo>
                    <a:pt x="23" y="114"/>
                    <a:pt x="60" y="134"/>
                    <a:pt x="102" y="134"/>
                  </a:cubicBezTo>
                  <a:cubicBezTo>
                    <a:pt x="143" y="134"/>
                    <a:pt x="180" y="114"/>
                    <a:pt x="204" y="83"/>
                  </a:cubicBezTo>
                  <a:cubicBezTo>
                    <a:pt x="180" y="52"/>
                    <a:pt x="143" y="32"/>
                    <a:pt x="102" y="32"/>
                  </a:cubicBezTo>
                  <a:close/>
                  <a:moveTo>
                    <a:pt x="89" y="58"/>
                  </a:moveTo>
                  <a:cubicBezTo>
                    <a:pt x="96" y="58"/>
                    <a:pt x="102" y="63"/>
                    <a:pt x="102" y="71"/>
                  </a:cubicBezTo>
                  <a:cubicBezTo>
                    <a:pt x="102" y="78"/>
                    <a:pt x="96" y="83"/>
                    <a:pt x="89" y="83"/>
                  </a:cubicBezTo>
                  <a:cubicBezTo>
                    <a:pt x="82" y="83"/>
                    <a:pt x="76" y="78"/>
                    <a:pt x="76" y="71"/>
                  </a:cubicBezTo>
                  <a:cubicBezTo>
                    <a:pt x="76" y="63"/>
                    <a:pt x="82" y="58"/>
                    <a:pt x="89" y="58"/>
                  </a:cubicBezTo>
                  <a:close/>
                  <a:moveTo>
                    <a:pt x="154" y="109"/>
                  </a:moveTo>
                  <a:cubicBezTo>
                    <a:pt x="146" y="113"/>
                    <a:pt x="137" y="116"/>
                    <a:pt x="129" y="118"/>
                  </a:cubicBezTo>
                  <a:cubicBezTo>
                    <a:pt x="120" y="120"/>
                    <a:pt x="111" y="121"/>
                    <a:pt x="102" y="121"/>
                  </a:cubicBezTo>
                  <a:cubicBezTo>
                    <a:pt x="92" y="121"/>
                    <a:pt x="83" y="120"/>
                    <a:pt x="74" y="118"/>
                  </a:cubicBezTo>
                  <a:cubicBezTo>
                    <a:pt x="66" y="116"/>
                    <a:pt x="57" y="113"/>
                    <a:pt x="49" y="109"/>
                  </a:cubicBezTo>
                  <a:cubicBezTo>
                    <a:pt x="37" y="103"/>
                    <a:pt x="26" y="94"/>
                    <a:pt x="16" y="83"/>
                  </a:cubicBezTo>
                  <a:cubicBezTo>
                    <a:pt x="26" y="73"/>
                    <a:pt x="37" y="64"/>
                    <a:pt x="49" y="58"/>
                  </a:cubicBezTo>
                  <a:cubicBezTo>
                    <a:pt x="56" y="54"/>
                    <a:pt x="63" y="52"/>
                    <a:pt x="70" y="50"/>
                  </a:cubicBezTo>
                  <a:cubicBezTo>
                    <a:pt x="66" y="56"/>
                    <a:pt x="63" y="63"/>
                    <a:pt x="63" y="71"/>
                  </a:cubicBezTo>
                  <a:cubicBezTo>
                    <a:pt x="63" y="92"/>
                    <a:pt x="80" y="109"/>
                    <a:pt x="102" y="109"/>
                  </a:cubicBezTo>
                  <a:cubicBezTo>
                    <a:pt x="123" y="109"/>
                    <a:pt x="140" y="92"/>
                    <a:pt x="140" y="71"/>
                  </a:cubicBezTo>
                  <a:cubicBezTo>
                    <a:pt x="140" y="63"/>
                    <a:pt x="137" y="56"/>
                    <a:pt x="134" y="50"/>
                  </a:cubicBezTo>
                  <a:cubicBezTo>
                    <a:pt x="140" y="52"/>
                    <a:pt x="147" y="54"/>
                    <a:pt x="154" y="58"/>
                  </a:cubicBezTo>
                  <a:cubicBezTo>
                    <a:pt x="166" y="64"/>
                    <a:pt x="178" y="73"/>
                    <a:pt x="187" y="83"/>
                  </a:cubicBezTo>
                  <a:cubicBezTo>
                    <a:pt x="178" y="94"/>
                    <a:pt x="166" y="103"/>
                    <a:pt x="154" y="109"/>
                  </a:cubicBezTo>
                  <a:close/>
                  <a:moveTo>
                    <a:pt x="171" y="17"/>
                  </a:moveTo>
                  <a:cubicBezTo>
                    <a:pt x="149" y="6"/>
                    <a:pt x="126" y="0"/>
                    <a:pt x="102" y="0"/>
                  </a:cubicBezTo>
                  <a:cubicBezTo>
                    <a:pt x="77" y="0"/>
                    <a:pt x="54" y="6"/>
                    <a:pt x="32" y="17"/>
                  </a:cubicBezTo>
                  <a:cubicBezTo>
                    <a:pt x="20" y="23"/>
                    <a:pt x="9" y="31"/>
                    <a:pt x="0" y="39"/>
                  </a:cubicBezTo>
                  <a:cubicBezTo>
                    <a:pt x="0" y="61"/>
                    <a:pt x="0" y="61"/>
                    <a:pt x="0" y="61"/>
                  </a:cubicBezTo>
                  <a:cubicBezTo>
                    <a:pt x="11" y="49"/>
                    <a:pt x="24" y="40"/>
                    <a:pt x="38" y="32"/>
                  </a:cubicBezTo>
                  <a:cubicBezTo>
                    <a:pt x="58" y="22"/>
                    <a:pt x="79" y="17"/>
                    <a:pt x="102" y="17"/>
                  </a:cubicBezTo>
                  <a:cubicBezTo>
                    <a:pt x="124" y="17"/>
                    <a:pt x="145" y="22"/>
                    <a:pt x="165" y="32"/>
                  </a:cubicBezTo>
                  <a:cubicBezTo>
                    <a:pt x="179" y="40"/>
                    <a:pt x="193" y="49"/>
                    <a:pt x="204" y="61"/>
                  </a:cubicBezTo>
                  <a:cubicBezTo>
                    <a:pt x="204" y="39"/>
                    <a:pt x="204" y="39"/>
                    <a:pt x="204" y="39"/>
                  </a:cubicBezTo>
                  <a:cubicBezTo>
                    <a:pt x="194" y="31"/>
                    <a:pt x="183" y="23"/>
                    <a:pt x="171"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p:nvGrpSpPr>
        <p:grpSpPr>
          <a:xfrm>
            <a:off x="998084" y="1093205"/>
            <a:ext cx="918066" cy="1034576"/>
            <a:chOff x="673424" y="966905"/>
            <a:chExt cx="834605" cy="940524"/>
          </a:xfrm>
        </p:grpSpPr>
        <p:sp>
          <p:nvSpPr>
            <p:cNvPr id="19" name="Shape 320" descr="Shape"/>
            <p:cNvSpPr/>
            <p:nvPr/>
          </p:nvSpPr>
          <p:spPr>
            <a:xfrm>
              <a:off x="673424" y="966905"/>
              <a:ext cx="834605" cy="940524"/>
            </a:xfrm>
            <a:custGeom>
              <a:avLst/>
              <a:gdLst/>
              <a:ahLst/>
              <a:cxnLst>
                <a:cxn ang="0">
                  <a:pos x="wd2" y="hd2"/>
                </a:cxn>
                <a:cxn ang="5400000">
                  <a:pos x="wd2" y="hd2"/>
                </a:cxn>
                <a:cxn ang="10800000">
                  <a:pos x="wd2" y="hd2"/>
                </a:cxn>
                <a:cxn ang="16200000">
                  <a:pos x="wd2" y="hd2"/>
                </a:cxn>
              </a:cxnLst>
              <a:rect l="0" t="0" r="r" b="b"/>
              <a:pathLst>
                <a:path w="21596" h="21592" extrusionOk="0">
                  <a:moveTo>
                    <a:pt x="1025" y="4763"/>
                  </a:moveTo>
                  <a:lnTo>
                    <a:pt x="9916" y="188"/>
                  </a:lnTo>
                  <a:cubicBezTo>
                    <a:pt x="10192" y="59"/>
                    <a:pt x="10500" y="-6"/>
                    <a:pt x="10812" y="0"/>
                  </a:cubicBezTo>
                  <a:cubicBezTo>
                    <a:pt x="11097" y="5"/>
                    <a:pt x="11377" y="70"/>
                    <a:pt x="11629" y="188"/>
                  </a:cubicBezTo>
                  <a:lnTo>
                    <a:pt x="20500" y="4757"/>
                  </a:lnTo>
                  <a:cubicBezTo>
                    <a:pt x="20805" y="4903"/>
                    <a:pt x="21063" y="5113"/>
                    <a:pt x="21253" y="5370"/>
                  </a:cubicBezTo>
                  <a:cubicBezTo>
                    <a:pt x="21466" y="5657"/>
                    <a:pt x="21584" y="5990"/>
                    <a:pt x="21596" y="6333"/>
                  </a:cubicBezTo>
                  <a:lnTo>
                    <a:pt x="21596" y="15181"/>
                  </a:lnTo>
                  <a:cubicBezTo>
                    <a:pt x="21600" y="15494"/>
                    <a:pt x="21518" y="15803"/>
                    <a:pt x="21356" y="16082"/>
                  </a:cubicBezTo>
                  <a:cubicBezTo>
                    <a:pt x="21183" y="16379"/>
                    <a:pt x="20926" y="16631"/>
                    <a:pt x="20610" y="16813"/>
                  </a:cubicBezTo>
                  <a:lnTo>
                    <a:pt x="11746" y="21362"/>
                  </a:lnTo>
                  <a:cubicBezTo>
                    <a:pt x="11441" y="21515"/>
                    <a:pt x="11097" y="21594"/>
                    <a:pt x="10748" y="21592"/>
                  </a:cubicBezTo>
                  <a:cubicBezTo>
                    <a:pt x="10406" y="21590"/>
                    <a:pt x="10071" y="21511"/>
                    <a:pt x="9773" y="21362"/>
                  </a:cubicBezTo>
                  <a:lnTo>
                    <a:pt x="993" y="16851"/>
                  </a:lnTo>
                  <a:cubicBezTo>
                    <a:pt x="677" y="16656"/>
                    <a:pt x="420" y="16394"/>
                    <a:pt x="246" y="16088"/>
                  </a:cubicBezTo>
                  <a:cubicBezTo>
                    <a:pt x="89" y="15812"/>
                    <a:pt x="5" y="15507"/>
                    <a:pt x="0" y="15198"/>
                  </a:cubicBezTo>
                  <a:lnTo>
                    <a:pt x="0" y="6282"/>
                  </a:lnTo>
                  <a:cubicBezTo>
                    <a:pt x="5" y="5974"/>
                    <a:pt x="100" y="5673"/>
                    <a:pt x="277" y="5409"/>
                  </a:cubicBezTo>
                  <a:cubicBezTo>
                    <a:pt x="457" y="5138"/>
                    <a:pt x="715" y="4916"/>
                    <a:pt x="1025" y="4763"/>
                  </a:cubicBezTo>
                  <a:close/>
                </a:path>
              </a:pathLst>
            </a:custGeom>
            <a:solidFill>
              <a:srgbClr val="666666"/>
            </a:solidFill>
            <a:ln w="12700" cap="flat">
              <a:noFill/>
              <a:miter lim="400000"/>
            </a:ln>
            <a:effectLst/>
          </p:spPr>
          <p:txBody>
            <a:bodyPr wrap="square" lIns="38100" tIns="38100" rIns="38100" bIns="38100" numCol="1" anchor="ctr">
              <a:noAutofit/>
            </a:bodyPr>
            <a:lstStyle/>
            <a:p>
              <a:pPr>
                <a:defRPr sz="3200">
                  <a:solidFill>
                    <a:srgbClr val="FFFFFF"/>
                  </a:solidFill>
                </a:defRPr>
              </a:pPr>
              <a:endParaRPr sz="1000" dirty="0">
                <a:solidFill>
                  <a:schemeClr val="tx2"/>
                </a:solidFill>
                <a:latin typeface="Helvetica" charset="0"/>
                <a:ea typeface="Helvetica" charset="0"/>
                <a:cs typeface="Helvetica" charset="0"/>
              </a:endParaRPr>
            </a:p>
          </p:txBody>
        </p:sp>
        <p:grpSp>
          <p:nvGrpSpPr>
            <p:cNvPr id="20" name="Group 19"/>
            <p:cNvGrpSpPr/>
            <p:nvPr/>
          </p:nvGrpSpPr>
          <p:grpSpPr>
            <a:xfrm>
              <a:off x="869458" y="1246991"/>
              <a:ext cx="434449" cy="375408"/>
              <a:chOff x="1379570" y="5032073"/>
              <a:chExt cx="605848" cy="523514"/>
            </a:xfrm>
          </p:grpSpPr>
          <p:sp>
            <p:nvSpPr>
              <p:cNvPr id="21" name="Freeform: Shape 26">
                <a:extLst>
                  <a:ext uri="{FF2B5EF4-FFF2-40B4-BE49-F238E27FC236}">
                    <a16:creationId xmlns:a16="http://schemas.microsoft.com/office/drawing/2014/main" id="{8CD1FEEF-D06A-4748-9D7E-F6AEF1C49AAD}"/>
                  </a:ext>
                </a:extLst>
              </p:cNvPr>
              <p:cNvSpPr/>
              <p:nvPr/>
            </p:nvSpPr>
            <p:spPr>
              <a:xfrm>
                <a:off x="1551808" y="5202162"/>
                <a:ext cx="261372" cy="261372"/>
              </a:xfrm>
              <a:custGeom>
                <a:avLst/>
                <a:gdLst>
                  <a:gd name="connsiteX0" fmla="*/ 1416844 w 1533525"/>
                  <a:gd name="connsiteY0" fmla="*/ 432911 h 1533525"/>
                  <a:gd name="connsiteX1" fmla="*/ 1416844 w 1533525"/>
                  <a:gd name="connsiteY1" fmla="*/ 432911 h 1533525"/>
                  <a:gd name="connsiteX2" fmla="*/ 1106329 w 1533525"/>
                  <a:gd name="connsiteY2" fmla="*/ 432911 h 1533525"/>
                  <a:gd name="connsiteX3" fmla="*/ 1106329 w 1533525"/>
                  <a:gd name="connsiteY3" fmla="*/ 121444 h 1533525"/>
                  <a:gd name="connsiteX4" fmla="*/ 993934 w 1533525"/>
                  <a:gd name="connsiteY4" fmla="*/ 7144 h 1533525"/>
                  <a:gd name="connsiteX5" fmla="*/ 992981 w 1533525"/>
                  <a:gd name="connsiteY5" fmla="*/ 7144 h 1533525"/>
                  <a:gd name="connsiteX6" fmla="*/ 545306 w 1533525"/>
                  <a:gd name="connsiteY6" fmla="*/ 7144 h 1533525"/>
                  <a:gd name="connsiteX7" fmla="*/ 431959 w 1533525"/>
                  <a:gd name="connsiteY7" fmla="*/ 120491 h 1533525"/>
                  <a:gd name="connsiteX8" fmla="*/ 431959 w 1533525"/>
                  <a:gd name="connsiteY8" fmla="*/ 431006 h 1533525"/>
                  <a:gd name="connsiteX9" fmla="*/ 121444 w 1533525"/>
                  <a:gd name="connsiteY9" fmla="*/ 431006 h 1533525"/>
                  <a:gd name="connsiteX10" fmla="*/ 7144 w 1533525"/>
                  <a:gd name="connsiteY10" fmla="*/ 543401 h 1533525"/>
                  <a:gd name="connsiteX11" fmla="*/ 7144 w 1533525"/>
                  <a:gd name="connsiteY11" fmla="*/ 545306 h 1533525"/>
                  <a:gd name="connsiteX12" fmla="*/ 7144 w 1533525"/>
                  <a:gd name="connsiteY12" fmla="*/ 992981 h 1533525"/>
                  <a:gd name="connsiteX13" fmla="*/ 120491 w 1533525"/>
                  <a:gd name="connsiteY13" fmla="*/ 1106329 h 1533525"/>
                  <a:gd name="connsiteX14" fmla="*/ 431006 w 1533525"/>
                  <a:gd name="connsiteY14" fmla="*/ 1106329 h 1533525"/>
                  <a:gd name="connsiteX15" fmla="*/ 431006 w 1533525"/>
                  <a:gd name="connsiteY15" fmla="*/ 1416844 h 1533525"/>
                  <a:gd name="connsiteX16" fmla="*/ 543401 w 1533525"/>
                  <a:gd name="connsiteY16" fmla="*/ 1531144 h 1533525"/>
                  <a:gd name="connsiteX17" fmla="*/ 544354 w 1533525"/>
                  <a:gd name="connsiteY17" fmla="*/ 1531144 h 1533525"/>
                  <a:gd name="connsiteX18" fmla="*/ 992029 w 1533525"/>
                  <a:gd name="connsiteY18" fmla="*/ 1531144 h 1533525"/>
                  <a:gd name="connsiteX19" fmla="*/ 1105376 w 1533525"/>
                  <a:gd name="connsiteY19" fmla="*/ 1417796 h 1533525"/>
                  <a:gd name="connsiteX20" fmla="*/ 1105376 w 1533525"/>
                  <a:gd name="connsiteY20" fmla="*/ 1417796 h 1533525"/>
                  <a:gd name="connsiteX21" fmla="*/ 1105376 w 1533525"/>
                  <a:gd name="connsiteY21" fmla="*/ 1107281 h 1533525"/>
                  <a:gd name="connsiteX22" fmla="*/ 1415891 w 1533525"/>
                  <a:gd name="connsiteY22" fmla="*/ 1107281 h 1533525"/>
                  <a:gd name="connsiteX23" fmla="*/ 1530191 w 1533525"/>
                  <a:gd name="connsiteY23" fmla="*/ 994886 h 1533525"/>
                  <a:gd name="connsiteX24" fmla="*/ 1530191 w 1533525"/>
                  <a:gd name="connsiteY24" fmla="*/ 993934 h 1533525"/>
                  <a:gd name="connsiteX25" fmla="*/ 1530191 w 1533525"/>
                  <a:gd name="connsiteY25" fmla="*/ 546259 h 1533525"/>
                  <a:gd name="connsiteX26" fmla="*/ 1416844 w 1533525"/>
                  <a:gd name="connsiteY26" fmla="*/ 432911 h 1533525"/>
                  <a:gd name="connsiteX27" fmla="*/ 1377791 w 1533525"/>
                  <a:gd name="connsiteY27" fmla="*/ 954881 h 1533525"/>
                  <a:gd name="connsiteX28" fmla="*/ 1029176 w 1533525"/>
                  <a:gd name="connsiteY28" fmla="*/ 954881 h 1533525"/>
                  <a:gd name="connsiteX29" fmla="*/ 952976 w 1533525"/>
                  <a:gd name="connsiteY29" fmla="*/ 1031081 h 1533525"/>
                  <a:gd name="connsiteX30" fmla="*/ 952976 w 1533525"/>
                  <a:gd name="connsiteY30" fmla="*/ 1378744 h 1533525"/>
                  <a:gd name="connsiteX31" fmla="*/ 583406 w 1533525"/>
                  <a:gd name="connsiteY31" fmla="*/ 1378744 h 1533525"/>
                  <a:gd name="connsiteX32" fmla="*/ 583406 w 1533525"/>
                  <a:gd name="connsiteY32" fmla="*/ 1030129 h 1533525"/>
                  <a:gd name="connsiteX33" fmla="*/ 507206 w 1533525"/>
                  <a:gd name="connsiteY33" fmla="*/ 953929 h 1533525"/>
                  <a:gd name="connsiteX34" fmla="*/ 158591 w 1533525"/>
                  <a:gd name="connsiteY34" fmla="*/ 953929 h 1533525"/>
                  <a:gd name="connsiteX35" fmla="*/ 158591 w 1533525"/>
                  <a:gd name="connsiteY35" fmla="*/ 584359 h 1533525"/>
                  <a:gd name="connsiteX36" fmla="*/ 507206 w 1533525"/>
                  <a:gd name="connsiteY36" fmla="*/ 584359 h 1533525"/>
                  <a:gd name="connsiteX37" fmla="*/ 583406 w 1533525"/>
                  <a:gd name="connsiteY37" fmla="*/ 508159 h 1533525"/>
                  <a:gd name="connsiteX38" fmla="*/ 583406 w 1533525"/>
                  <a:gd name="connsiteY38" fmla="*/ 159544 h 1533525"/>
                  <a:gd name="connsiteX39" fmla="*/ 952976 w 1533525"/>
                  <a:gd name="connsiteY39" fmla="*/ 159544 h 1533525"/>
                  <a:gd name="connsiteX40" fmla="*/ 952976 w 1533525"/>
                  <a:gd name="connsiteY40" fmla="*/ 508159 h 1533525"/>
                  <a:gd name="connsiteX41" fmla="*/ 1029176 w 1533525"/>
                  <a:gd name="connsiteY41" fmla="*/ 584359 h 1533525"/>
                  <a:gd name="connsiteX42" fmla="*/ 1377791 w 1533525"/>
                  <a:gd name="connsiteY42" fmla="*/ 584359 h 1533525"/>
                  <a:gd name="connsiteX43" fmla="*/ 1377791 w 1533525"/>
                  <a:gd name="connsiteY43" fmla="*/ 954881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33525" h="1533525">
                    <a:moveTo>
                      <a:pt x="1416844" y="432911"/>
                    </a:moveTo>
                    <a:cubicBezTo>
                      <a:pt x="1416844" y="432911"/>
                      <a:pt x="1415891" y="432911"/>
                      <a:pt x="1416844" y="432911"/>
                    </a:cubicBezTo>
                    <a:lnTo>
                      <a:pt x="1106329" y="432911"/>
                    </a:lnTo>
                    <a:lnTo>
                      <a:pt x="1106329" y="121444"/>
                    </a:lnTo>
                    <a:cubicBezTo>
                      <a:pt x="1106329" y="58579"/>
                      <a:pt x="1055846" y="7144"/>
                      <a:pt x="993934" y="7144"/>
                    </a:cubicBezTo>
                    <a:cubicBezTo>
                      <a:pt x="993934" y="7144"/>
                      <a:pt x="992981" y="7144"/>
                      <a:pt x="992981" y="7144"/>
                    </a:cubicBezTo>
                    <a:lnTo>
                      <a:pt x="545306" y="7144"/>
                    </a:lnTo>
                    <a:cubicBezTo>
                      <a:pt x="482441" y="7144"/>
                      <a:pt x="431959" y="57626"/>
                      <a:pt x="431959" y="120491"/>
                    </a:cubicBezTo>
                    <a:lnTo>
                      <a:pt x="431959" y="431006"/>
                    </a:lnTo>
                    <a:lnTo>
                      <a:pt x="121444" y="431006"/>
                    </a:lnTo>
                    <a:cubicBezTo>
                      <a:pt x="58579" y="431006"/>
                      <a:pt x="7144" y="481489"/>
                      <a:pt x="7144" y="543401"/>
                    </a:cubicBezTo>
                    <a:cubicBezTo>
                      <a:pt x="7144" y="544354"/>
                      <a:pt x="7144" y="544354"/>
                      <a:pt x="7144" y="545306"/>
                    </a:cubicBezTo>
                    <a:lnTo>
                      <a:pt x="7144" y="992981"/>
                    </a:lnTo>
                    <a:cubicBezTo>
                      <a:pt x="7144" y="1055846"/>
                      <a:pt x="57626" y="1106329"/>
                      <a:pt x="120491" y="1106329"/>
                    </a:cubicBezTo>
                    <a:lnTo>
                      <a:pt x="431006" y="1106329"/>
                    </a:lnTo>
                    <a:lnTo>
                      <a:pt x="431006" y="1416844"/>
                    </a:lnTo>
                    <a:cubicBezTo>
                      <a:pt x="431006" y="1479709"/>
                      <a:pt x="481489" y="1531144"/>
                      <a:pt x="543401" y="1531144"/>
                    </a:cubicBezTo>
                    <a:cubicBezTo>
                      <a:pt x="543401" y="1531144"/>
                      <a:pt x="544354" y="1531144"/>
                      <a:pt x="544354" y="1531144"/>
                    </a:cubicBezTo>
                    <a:lnTo>
                      <a:pt x="992029" y="1531144"/>
                    </a:lnTo>
                    <a:cubicBezTo>
                      <a:pt x="1054894" y="1531144"/>
                      <a:pt x="1105376" y="1480661"/>
                      <a:pt x="1105376" y="1417796"/>
                    </a:cubicBezTo>
                    <a:lnTo>
                      <a:pt x="1105376" y="1417796"/>
                    </a:lnTo>
                    <a:lnTo>
                      <a:pt x="1105376" y="1107281"/>
                    </a:lnTo>
                    <a:lnTo>
                      <a:pt x="1415891" y="1107281"/>
                    </a:lnTo>
                    <a:cubicBezTo>
                      <a:pt x="1478756" y="1107281"/>
                      <a:pt x="1530191" y="1056799"/>
                      <a:pt x="1530191" y="994886"/>
                    </a:cubicBezTo>
                    <a:cubicBezTo>
                      <a:pt x="1530191" y="994886"/>
                      <a:pt x="1530191" y="993934"/>
                      <a:pt x="1530191" y="993934"/>
                    </a:cubicBezTo>
                    <a:lnTo>
                      <a:pt x="1530191" y="546259"/>
                    </a:lnTo>
                    <a:cubicBezTo>
                      <a:pt x="1530191" y="483394"/>
                      <a:pt x="1479709" y="432911"/>
                      <a:pt x="1416844" y="432911"/>
                    </a:cubicBezTo>
                    <a:close/>
                    <a:moveTo>
                      <a:pt x="1377791" y="954881"/>
                    </a:moveTo>
                    <a:lnTo>
                      <a:pt x="1029176" y="954881"/>
                    </a:lnTo>
                    <a:cubicBezTo>
                      <a:pt x="987266" y="954881"/>
                      <a:pt x="952976" y="989171"/>
                      <a:pt x="952976" y="1031081"/>
                    </a:cubicBezTo>
                    <a:lnTo>
                      <a:pt x="952976" y="1378744"/>
                    </a:lnTo>
                    <a:lnTo>
                      <a:pt x="583406" y="1378744"/>
                    </a:lnTo>
                    <a:lnTo>
                      <a:pt x="583406" y="1030129"/>
                    </a:lnTo>
                    <a:cubicBezTo>
                      <a:pt x="583406" y="988219"/>
                      <a:pt x="549116" y="953929"/>
                      <a:pt x="507206" y="953929"/>
                    </a:cubicBezTo>
                    <a:lnTo>
                      <a:pt x="158591" y="953929"/>
                    </a:lnTo>
                    <a:lnTo>
                      <a:pt x="158591" y="584359"/>
                    </a:lnTo>
                    <a:lnTo>
                      <a:pt x="507206" y="584359"/>
                    </a:lnTo>
                    <a:cubicBezTo>
                      <a:pt x="549116" y="584359"/>
                      <a:pt x="583406" y="550069"/>
                      <a:pt x="583406" y="508159"/>
                    </a:cubicBezTo>
                    <a:lnTo>
                      <a:pt x="583406" y="159544"/>
                    </a:lnTo>
                    <a:lnTo>
                      <a:pt x="952976" y="159544"/>
                    </a:lnTo>
                    <a:lnTo>
                      <a:pt x="952976" y="508159"/>
                    </a:lnTo>
                    <a:cubicBezTo>
                      <a:pt x="952976" y="550069"/>
                      <a:pt x="987266" y="584359"/>
                      <a:pt x="1029176" y="584359"/>
                    </a:cubicBezTo>
                    <a:lnTo>
                      <a:pt x="1377791" y="584359"/>
                    </a:lnTo>
                    <a:lnTo>
                      <a:pt x="1377791" y="954881"/>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sp>
            <p:nvSpPr>
              <p:cNvPr id="22" name="Freeform: Shape 27">
                <a:extLst>
                  <a:ext uri="{FF2B5EF4-FFF2-40B4-BE49-F238E27FC236}">
                    <a16:creationId xmlns:a16="http://schemas.microsoft.com/office/drawing/2014/main" id="{A51B2B9A-6BEC-4DB3-9630-29595D37A76E}"/>
                  </a:ext>
                </a:extLst>
              </p:cNvPr>
              <p:cNvSpPr/>
              <p:nvPr/>
            </p:nvSpPr>
            <p:spPr>
              <a:xfrm>
                <a:off x="1379570" y="5032073"/>
                <a:ext cx="605848" cy="523514"/>
              </a:xfrm>
              <a:custGeom>
                <a:avLst/>
                <a:gdLst>
                  <a:gd name="connsiteX0" fmla="*/ 3184684 w 3714750"/>
                  <a:gd name="connsiteY0" fmla="*/ 504682 h 3209925"/>
                  <a:gd name="connsiteX1" fmla="*/ 3184684 w 3714750"/>
                  <a:gd name="connsiteY1" fmla="*/ 504682 h 3209925"/>
                  <a:gd name="connsiteX2" fmla="*/ 2556986 w 3714750"/>
                  <a:gd name="connsiteY2" fmla="*/ 504682 h 3209925"/>
                  <a:gd name="connsiteX3" fmla="*/ 2556986 w 3714750"/>
                  <a:gd name="connsiteY3" fmla="*/ 236077 h 3209925"/>
                  <a:gd name="connsiteX4" fmla="*/ 2342674 w 3714750"/>
                  <a:gd name="connsiteY4" fmla="*/ 7477 h 3209925"/>
                  <a:gd name="connsiteX5" fmla="*/ 2323624 w 3714750"/>
                  <a:gd name="connsiteY5" fmla="*/ 7477 h 3209925"/>
                  <a:gd name="connsiteX6" fmla="*/ 1393984 w 3714750"/>
                  <a:gd name="connsiteY6" fmla="*/ 7477 h 3209925"/>
                  <a:gd name="connsiteX7" fmla="*/ 1160621 w 3714750"/>
                  <a:gd name="connsiteY7" fmla="*/ 217027 h 3209925"/>
                  <a:gd name="connsiteX8" fmla="*/ 1160621 w 3714750"/>
                  <a:gd name="connsiteY8" fmla="*/ 236077 h 3209925"/>
                  <a:gd name="connsiteX9" fmla="*/ 1160621 w 3714750"/>
                  <a:gd name="connsiteY9" fmla="*/ 502777 h 3209925"/>
                  <a:gd name="connsiteX10" fmla="*/ 532924 w 3714750"/>
                  <a:gd name="connsiteY10" fmla="*/ 502777 h 3209925"/>
                  <a:gd name="connsiteX11" fmla="*/ 7144 w 3714750"/>
                  <a:gd name="connsiteY11" fmla="*/ 1028557 h 3209925"/>
                  <a:gd name="connsiteX12" fmla="*/ 7144 w 3714750"/>
                  <a:gd name="connsiteY12" fmla="*/ 2685907 h 3209925"/>
                  <a:gd name="connsiteX13" fmla="*/ 532924 w 3714750"/>
                  <a:gd name="connsiteY13" fmla="*/ 3211687 h 3209925"/>
                  <a:gd name="connsiteX14" fmla="*/ 3184684 w 3714750"/>
                  <a:gd name="connsiteY14" fmla="*/ 3211687 h 3209925"/>
                  <a:gd name="connsiteX15" fmla="*/ 3710464 w 3714750"/>
                  <a:gd name="connsiteY15" fmla="*/ 2685907 h 3209925"/>
                  <a:gd name="connsiteX16" fmla="*/ 3710464 w 3714750"/>
                  <a:gd name="connsiteY16" fmla="*/ 1030462 h 3209925"/>
                  <a:gd name="connsiteX17" fmla="*/ 3184684 w 3714750"/>
                  <a:gd name="connsiteY17" fmla="*/ 504682 h 3209925"/>
                  <a:gd name="connsiteX18" fmla="*/ 1313021 w 3714750"/>
                  <a:gd name="connsiteY18" fmla="*/ 236077 h 3209925"/>
                  <a:gd name="connsiteX19" fmla="*/ 1394936 w 3714750"/>
                  <a:gd name="connsiteY19" fmla="*/ 154162 h 3209925"/>
                  <a:gd name="connsiteX20" fmla="*/ 2323624 w 3714750"/>
                  <a:gd name="connsiteY20" fmla="*/ 154162 h 3209925"/>
                  <a:gd name="connsiteX21" fmla="*/ 2405539 w 3714750"/>
                  <a:gd name="connsiteY21" fmla="*/ 236077 h 3209925"/>
                  <a:gd name="connsiteX22" fmla="*/ 2405539 w 3714750"/>
                  <a:gd name="connsiteY22" fmla="*/ 502777 h 3209925"/>
                  <a:gd name="connsiteX23" fmla="*/ 1313021 w 3714750"/>
                  <a:gd name="connsiteY23" fmla="*/ 502777 h 3209925"/>
                  <a:gd name="connsiteX24" fmla="*/ 1313021 w 3714750"/>
                  <a:gd name="connsiteY24" fmla="*/ 236077 h 3209925"/>
                  <a:gd name="connsiteX25" fmla="*/ 3558064 w 3714750"/>
                  <a:gd name="connsiteY25" fmla="*/ 2685907 h 3209925"/>
                  <a:gd name="connsiteX26" fmla="*/ 3184684 w 3714750"/>
                  <a:gd name="connsiteY26" fmla="*/ 3059287 h 3209925"/>
                  <a:gd name="connsiteX27" fmla="*/ 532924 w 3714750"/>
                  <a:gd name="connsiteY27" fmla="*/ 3059287 h 3209925"/>
                  <a:gd name="connsiteX28" fmla="*/ 159544 w 3714750"/>
                  <a:gd name="connsiteY28" fmla="*/ 2685907 h 3209925"/>
                  <a:gd name="connsiteX29" fmla="*/ 159544 w 3714750"/>
                  <a:gd name="connsiteY29" fmla="*/ 1030462 h 3209925"/>
                  <a:gd name="connsiteX30" fmla="*/ 532924 w 3714750"/>
                  <a:gd name="connsiteY30" fmla="*/ 657082 h 3209925"/>
                  <a:gd name="connsiteX31" fmla="*/ 3184684 w 3714750"/>
                  <a:gd name="connsiteY31" fmla="*/ 657082 h 3209925"/>
                  <a:gd name="connsiteX32" fmla="*/ 3558064 w 3714750"/>
                  <a:gd name="connsiteY32" fmla="*/ 1030462 h 3209925"/>
                  <a:gd name="connsiteX33" fmla="*/ 3558064 w 3714750"/>
                  <a:gd name="connsiteY33" fmla="*/ 2685907 h 3209925"/>
                  <a:gd name="connsiteX34" fmla="*/ 3558064 w 3714750"/>
                  <a:gd name="connsiteY34" fmla="*/ 2685907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14750" h="3209925">
                    <a:moveTo>
                      <a:pt x="3184684" y="504682"/>
                    </a:moveTo>
                    <a:lnTo>
                      <a:pt x="3184684" y="504682"/>
                    </a:lnTo>
                    <a:lnTo>
                      <a:pt x="2556986" y="504682"/>
                    </a:lnTo>
                    <a:lnTo>
                      <a:pt x="2556986" y="236077"/>
                    </a:lnTo>
                    <a:cubicBezTo>
                      <a:pt x="2560796" y="113204"/>
                      <a:pt x="2464594" y="11287"/>
                      <a:pt x="2342674" y="7477"/>
                    </a:cubicBezTo>
                    <a:cubicBezTo>
                      <a:pt x="2336006" y="7477"/>
                      <a:pt x="2330291" y="7477"/>
                      <a:pt x="2323624" y="7477"/>
                    </a:cubicBezTo>
                    <a:lnTo>
                      <a:pt x="1393984" y="7477"/>
                    </a:lnTo>
                    <a:cubicBezTo>
                      <a:pt x="1272064" y="809"/>
                      <a:pt x="1167289" y="95107"/>
                      <a:pt x="1160621" y="217027"/>
                    </a:cubicBezTo>
                    <a:cubicBezTo>
                      <a:pt x="1160621" y="223694"/>
                      <a:pt x="1160621" y="229409"/>
                      <a:pt x="1160621" y="236077"/>
                    </a:cubicBezTo>
                    <a:lnTo>
                      <a:pt x="1160621" y="502777"/>
                    </a:lnTo>
                    <a:lnTo>
                      <a:pt x="532924" y="502777"/>
                    </a:lnTo>
                    <a:cubicBezTo>
                      <a:pt x="290989" y="502777"/>
                      <a:pt x="7144" y="640889"/>
                      <a:pt x="7144" y="1028557"/>
                    </a:cubicBezTo>
                    <a:lnTo>
                      <a:pt x="7144" y="2685907"/>
                    </a:lnTo>
                    <a:cubicBezTo>
                      <a:pt x="7144" y="3073574"/>
                      <a:pt x="290989" y="3211687"/>
                      <a:pt x="532924" y="3211687"/>
                    </a:cubicBezTo>
                    <a:lnTo>
                      <a:pt x="3184684" y="3211687"/>
                    </a:lnTo>
                    <a:cubicBezTo>
                      <a:pt x="3426619" y="3211687"/>
                      <a:pt x="3710464" y="3073574"/>
                      <a:pt x="3710464" y="2685907"/>
                    </a:cubicBezTo>
                    <a:lnTo>
                      <a:pt x="3710464" y="1030462"/>
                    </a:lnTo>
                    <a:cubicBezTo>
                      <a:pt x="3710464" y="642794"/>
                      <a:pt x="3427571" y="504682"/>
                      <a:pt x="3184684" y="504682"/>
                    </a:cubicBezTo>
                    <a:close/>
                    <a:moveTo>
                      <a:pt x="1313021" y="236077"/>
                    </a:moveTo>
                    <a:cubicBezTo>
                      <a:pt x="1313021" y="214169"/>
                      <a:pt x="1313021" y="154162"/>
                      <a:pt x="1394936" y="154162"/>
                    </a:cubicBezTo>
                    <a:lnTo>
                      <a:pt x="2323624" y="154162"/>
                    </a:lnTo>
                    <a:cubicBezTo>
                      <a:pt x="2405539" y="154162"/>
                      <a:pt x="2405539" y="213217"/>
                      <a:pt x="2405539" y="236077"/>
                    </a:cubicBezTo>
                    <a:lnTo>
                      <a:pt x="2405539" y="502777"/>
                    </a:lnTo>
                    <a:lnTo>
                      <a:pt x="1313021" y="502777"/>
                    </a:lnTo>
                    <a:lnTo>
                      <a:pt x="1313021" y="236077"/>
                    </a:lnTo>
                    <a:close/>
                    <a:moveTo>
                      <a:pt x="3558064" y="2685907"/>
                    </a:moveTo>
                    <a:cubicBezTo>
                      <a:pt x="3558064" y="3023092"/>
                      <a:pt x="3297079" y="3059287"/>
                      <a:pt x="3184684" y="3059287"/>
                    </a:cubicBezTo>
                    <a:lnTo>
                      <a:pt x="532924" y="3059287"/>
                    </a:lnTo>
                    <a:cubicBezTo>
                      <a:pt x="420529" y="3059287"/>
                      <a:pt x="159544" y="3023092"/>
                      <a:pt x="159544" y="2685907"/>
                    </a:cubicBezTo>
                    <a:lnTo>
                      <a:pt x="159544" y="1030462"/>
                    </a:lnTo>
                    <a:cubicBezTo>
                      <a:pt x="159544" y="693277"/>
                      <a:pt x="420529" y="657082"/>
                      <a:pt x="532924" y="657082"/>
                    </a:cubicBezTo>
                    <a:lnTo>
                      <a:pt x="3184684" y="657082"/>
                    </a:lnTo>
                    <a:cubicBezTo>
                      <a:pt x="3297079" y="657082"/>
                      <a:pt x="3558064" y="693277"/>
                      <a:pt x="3558064" y="1030462"/>
                    </a:cubicBezTo>
                    <a:lnTo>
                      <a:pt x="3558064" y="2685907"/>
                    </a:lnTo>
                    <a:lnTo>
                      <a:pt x="3558064" y="2685907"/>
                    </a:ln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grpSp>
      </p:grpSp>
      <p:cxnSp>
        <p:nvCxnSpPr>
          <p:cNvPr id="23" name="Straight Connector 22"/>
          <p:cNvCxnSpPr/>
          <p:nvPr/>
        </p:nvCxnSpPr>
        <p:spPr>
          <a:xfrm>
            <a:off x="528541" y="2761776"/>
            <a:ext cx="184825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85499" y="2744136"/>
            <a:ext cx="184825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38009" y="2743832"/>
            <a:ext cx="184825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7" name="Shape 324" descr="Shape"/>
          <p:cNvSpPr/>
          <p:nvPr/>
        </p:nvSpPr>
        <p:spPr>
          <a:xfrm>
            <a:off x="4076061" y="1090483"/>
            <a:ext cx="918067" cy="1034579"/>
          </a:xfrm>
          <a:custGeom>
            <a:avLst/>
            <a:gdLst/>
            <a:ahLst/>
            <a:cxnLst>
              <a:cxn ang="0">
                <a:pos x="wd2" y="hd2"/>
              </a:cxn>
              <a:cxn ang="5400000">
                <a:pos x="wd2" y="hd2"/>
              </a:cxn>
              <a:cxn ang="10800000">
                <a:pos x="wd2" y="hd2"/>
              </a:cxn>
              <a:cxn ang="16200000">
                <a:pos x="wd2" y="hd2"/>
              </a:cxn>
            </a:cxnLst>
            <a:rect l="0" t="0" r="r" b="b"/>
            <a:pathLst>
              <a:path w="21596" h="21592" extrusionOk="0">
                <a:moveTo>
                  <a:pt x="1025" y="4763"/>
                </a:moveTo>
                <a:lnTo>
                  <a:pt x="9916" y="188"/>
                </a:lnTo>
                <a:cubicBezTo>
                  <a:pt x="10192" y="59"/>
                  <a:pt x="10500" y="-6"/>
                  <a:pt x="10812" y="0"/>
                </a:cubicBezTo>
                <a:cubicBezTo>
                  <a:pt x="11097" y="5"/>
                  <a:pt x="11377" y="70"/>
                  <a:pt x="11629" y="188"/>
                </a:cubicBezTo>
                <a:lnTo>
                  <a:pt x="20500" y="4757"/>
                </a:lnTo>
                <a:cubicBezTo>
                  <a:pt x="20805" y="4903"/>
                  <a:pt x="21063" y="5113"/>
                  <a:pt x="21253" y="5370"/>
                </a:cubicBezTo>
                <a:cubicBezTo>
                  <a:pt x="21466" y="5657"/>
                  <a:pt x="21584" y="5990"/>
                  <a:pt x="21596" y="6333"/>
                </a:cubicBezTo>
                <a:lnTo>
                  <a:pt x="21596" y="15181"/>
                </a:lnTo>
                <a:cubicBezTo>
                  <a:pt x="21600" y="15494"/>
                  <a:pt x="21518" y="15803"/>
                  <a:pt x="21356" y="16082"/>
                </a:cubicBezTo>
                <a:cubicBezTo>
                  <a:pt x="21183" y="16379"/>
                  <a:pt x="20926" y="16631"/>
                  <a:pt x="20610" y="16813"/>
                </a:cubicBezTo>
                <a:lnTo>
                  <a:pt x="11746" y="21362"/>
                </a:lnTo>
                <a:cubicBezTo>
                  <a:pt x="11441" y="21515"/>
                  <a:pt x="11097" y="21594"/>
                  <a:pt x="10748" y="21592"/>
                </a:cubicBezTo>
                <a:cubicBezTo>
                  <a:pt x="10406" y="21590"/>
                  <a:pt x="10071" y="21511"/>
                  <a:pt x="9773" y="21362"/>
                </a:cubicBezTo>
                <a:lnTo>
                  <a:pt x="993" y="16851"/>
                </a:lnTo>
                <a:cubicBezTo>
                  <a:pt x="677" y="16656"/>
                  <a:pt x="420" y="16394"/>
                  <a:pt x="246" y="16088"/>
                </a:cubicBezTo>
                <a:cubicBezTo>
                  <a:pt x="89" y="15812"/>
                  <a:pt x="5" y="15507"/>
                  <a:pt x="0" y="15198"/>
                </a:cubicBezTo>
                <a:lnTo>
                  <a:pt x="0" y="6282"/>
                </a:lnTo>
                <a:cubicBezTo>
                  <a:pt x="5" y="5974"/>
                  <a:pt x="100" y="5673"/>
                  <a:pt x="277" y="5409"/>
                </a:cubicBezTo>
                <a:cubicBezTo>
                  <a:pt x="457" y="5138"/>
                  <a:pt x="715" y="4916"/>
                  <a:pt x="1025" y="4763"/>
                </a:cubicBezTo>
                <a:close/>
              </a:path>
            </a:pathLst>
          </a:custGeom>
          <a:solidFill>
            <a:schemeClr val="accent5"/>
          </a:solidFill>
          <a:ln w="12700" cap="flat">
            <a:noFill/>
            <a:miter lim="400000"/>
          </a:ln>
          <a:effectLst/>
        </p:spPr>
        <p:txBody>
          <a:bodyPr wrap="square" lIns="38100" tIns="38100" rIns="38100" bIns="38100" numCol="1" anchor="ctr">
            <a:noAutofit/>
          </a:bodyPr>
          <a:lstStyle/>
          <a:p>
            <a:pPr>
              <a:defRPr sz="3200">
                <a:solidFill>
                  <a:srgbClr val="FFFFFF"/>
                </a:solidFill>
              </a:defRPr>
            </a:pPr>
            <a:endParaRPr sz="1000" dirty="0">
              <a:solidFill>
                <a:schemeClr val="tx2"/>
              </a:solidFill>
              <a:latin typeface="Helvetica" charset="0"/>
              <a:ea typeface="Helvetica" charset="0"/>
              <a:cs typeface="Helvetica" charset="0"/>
            </a:endParaRPr>
          </a:p>
        </p:txBody>
      </p:sp>
      <p:pic>
        <p:nvPicPr>
          <p:cNvPr id="29" name="Picture 28"/>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4213781" y="1336128"/>
            <a:ext cx="604845" cy="604845"/>
          </a:xfrm>
          <a:prstGeom prst="rect">
            <a:avLst/>
          </a:prstGeom>
        </p:spPr>
      </p:pic>
      <p:sp>
        <p:nvSpPr>
          <p:cNvPr id="28" name="Shape 321" descr="Rectangle 1"/>
          <p:cNvSpPr/>
          <p:nvPr/>
        </p:nvSpPr>
        <p:spPr>
          <a:xfrm>
            <a:off x="191195" y="2785566"/>
            <a:ext cx="2688038" cy="32905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lnSpc>
                <a:spcPct val="150000"/>
              </a:lnSpc>
              <a:defRPr sz="2400">
                <a:latin typeface="+mn-lt"/>
                <a:ea typeface="+mn-ea"/>
                <a:cs typeface="+mn-cs"/>
                <a:sym typeface="Helvetica"/>
              </a:defRPr>
            </a:pPr>
            <a:r>
              <a:rPr lang="fr-FR" sz="1400" b="1" dirty="0">
                <a:solidFill>
                  <a:srgbClr val="666666"/>
                </a:solidFill>
                <a:latin typeface="HurmeGeometricSans4 Regular"/>
                <a:ea typeface="MS PGothic" charset="-128"/>
              </a:rPr>
              <a:t>Réduire les handicaps </a:t>
            </a:r>
            <a:r>
              <a:rPr lang="fr-FR" sz="1400" dirty="0">
                <a:solidFill>
                  <a:srgbClr val="666666"/>
                </a:solidFill>
                <a:latin typeface="HurmeGeometricSans4 Regular"/>
                <a:ea typeface="MS PGothic" charset="-128"/>
              </a:rPr>
              <a:t>(musculaires, respiratoires et visuels), et améliorer </a:t>
            </a:r>
            <a:r>
              <a:rPr lang="fr-FR" sz="1400" dirty="0">
                <a:solidFill>
                  <a:schemeClr val="bg2">
                    <a:lumMod val="25000"/>
                  </a:schemeClr>
                </a:solidFill>
                <a:latin typeface="HurmeGeometricSans4 Regular"/>
                <a:ea typeface="MS PGothic" charset="-128"/>
              </a:rPr>
              <a:t>la santé des patients atteints de </a:t>
            </a:r>
            <a:r>
              <a:rPr lang="fr-FR" sz="1400" b="1" dirty="0">
                <a:solidFill>
                  <a:srgbClr val="666666"/>
                </a:solidFill>
                <a:latin typeface="HurmeGeometricSans4 Regular"/>
                <a:ea typeface="MS PGothic" charset="-128"/>
              </a:rPr>
              <a:t>maladies liées à l’âge</a:t>
            </a:r>
          </a:p>
          <a:p>
            <a:pPr algn="ctr">
              <a:lnSpc>
                <a:spcPct val="150000"/>
              </a:lnSpc>
              <a:defRPr sz="2400">
                <a:latin typeface="+mn-lt"/>
                <a:ea typeface="+mn-ea"/>
                <a:cs typeface="+mn-cs"/>
                <a:sym typeface="Helvetica"/>
              </a:defRPr>
            </a:pPr>
            <a:endParaRPr lang="fr-FR" sz="1400" b="1" dirty="0">
              <a:solidFill>
                <a:schemeClr val="bg2">
                  <a:lumMod val="25000"/>
                </a:schemeClr>
              </a:solidFill>
              <a:latin typeface="HurmeGeometricSans4 Regular"/>
              <a:ea typeface="MS PGothic" charset="-128"/>
            </a:endParaRPr>
          </a:p>
          <a:p>
            <a:pPr algn="ctr">
              <a:lnSpc>
                <a:spcPct val="150000"/>
              </a:lnSpc>
              <a:defRPr sz="2400">
                <a:latin typeface="+mn-lt"/>
                <a:ea typeface="+mn-ea"/>
                <a:cs typeface="+mn-cs"/>
                <a:sym typeface="Helvetica"/>
              </a:defRPr>
            </a:pPr>
            <a:r>
              <a:rPr lang="fr-FR" sz="1400" b="1" dirty="0">
                <a:solidFill>
                  <a:srgbClr val="666666"/>
                </a:solidFill>
                <a:latin typeface="HurmeGeometricSans4 Regular"/>
                <a:ea typeface="MS PGothic" charset="-128"/>
              </a:rPr>
              <a:t>Petites molécules </a:t>
            </a:r>
            <a:r>
              <a:rPr lang="fr-FR" sz="1400" dirty="0">
                <a:solidFill>
                  <a:schemeClr val="bg2">
                    <a:lumMod val="25000"/>
                  </a:schemeClr>
                </a:solidFill>
                <a:latin typeface="HurmeGeometricSans4 Regular"/>
                <a:ea typeface="MS PGothic" charset="-128"/>
              </a:rPr>
              <a:t>dérivées de plantes qui stimulent la </a:t>
            </a:r>
            <a:r>
              <a:rPr lang="fr-FR" sz="1400" b="1" dirty="0">
                <a:solidFill>
                  <a:srgbClr val="666666"/>
                </a:solidFill>
                <a:latin typeface="HurmeGeometricSans4 Regular"/>
                <a:ea typeface="MS PGothic" charset="-128"/>
              </a:rPr>
              <a:t>résilience biologique, </a:t>
            </a:r>
            <a:r>
              <a:rPr lang="fr-FR" sz="1400" dirty="0">
                <a:solidFill>
                  <a:schemeClr val="bg2">
                    <a:lumMod val="25000"/>
                  </a:schemeClr>
                </a:solidFill>
                <a:latin typeface="HurmeGeometricSans4 Regular"/>
                <a:ea typeface="MS PGothic" charset="-128"/>
              </a:rPr>
              <a:t>développées par </a:t>
            </a:r>
            <a:r>
              <a:rPr lang="fr-FR" sz="1400" b="1" dirty="0">
                <a:solidFill>
                  <a:srgbClr val="666666"/>
                </a:solidFill>
                <a:latin typeface="HurmeGeometricSans4 Regular"/>
                <a:ea typeface="MS PGothic" charset="-128"/>
              </a:rPr>
              <a:t>pharmacologie inverse</a:t>
            </a:r>
            <a:endParaRPr lang="en-US" sz="1400" b="1" dirty="0">
              <a:solidFill>
                <a:srgbClr val="666666"/>
              </a:solidFill>
              <a:latin typeface="HurmeGeometricSans4 Regular"/>
              <a:ea typeface="MS PGothic" charset="-128"/>
            </a:endParaRPr>
          </a:p>
        </p:txBody>
      </p:sp>
      <p:sp>
        <p:nvSpPr>
          <p:cNvPr id="33" name="Shape 329" descr="Rectangle 39">
            <a:extLst>
              <a:ext uri="{FF2B5EF4-FFF2-40B4-BE49-F238E27FC236}">
                <a16:creationId xmlns:a16="http://schemas.microsoft.com/office/drawing/2014/main" id="{F6B021D0-63F9-6F4C-A7C7-0A898B87B71C}"/>
              </a:ext>
            </a:extLst>
          </p:cNvPr>
          <p:cNvSpPr/>
          <p:nvPr/>
        </p:nvSpPr>
        <p:spPr>
          <a:xfrm>
            <a:off x="3345181" y="2195159"/>
            <a:ext cx="2621280"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7938" algn="ctr">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COVID-19 et </a:t>
            </a:r>
          </a:p>
          <a:p>
            <a:pPr marL="7938" algn="ctr">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Maladies neuromusculaires</a:t>
            </a:r>
            <a:endParaRPr lang="en-US" sz="1600" dirty="0">
              <a:solidFill>
                <a:srgbClr val="666666"/>
              </a:solidFill>
              <a:latin typeface="HurmeGeometricSans4 Regular"/>
              <a:ea typeface="Helvetica" charset="0"/>
              <a:cs typeface="HurmeGeometricSans4 Regular"/>
            </a:endParaRPr>
          </a:p>
        </p:txBody>
      </p:sp>
      <p:sp>
        <p:nvSpPr>
          <p:cNvPr id="34" name="Shape 329" descr="Rectangle 39">
            <a:extLst>
              <a:ext uri="{FF2B5EF4-FFF2-40B4-BE49-F238E27FC236}">
                <a16:creationId xmlns:a16="http://schemas.microsoft.com/office/drawing/2014/main" id="{CDF3126E-DF13-9E47-A4EA-B241CACF1C6A}"/>
              </a:ext>
            </a:extLst>
          </p:cNvPr>
          <p:cNvSpPr/>
          <p:nvPr/>
        </p:nvSpPr>
        <p:spPr>
          <a:xfrm>
            <a:off x="6529934" y="2338820"/>
            <a:ext cx="1877616" cy="4234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7938" algn="ctr">
              <a:lnSpc>
                <a:spcPct val="150000"/>
              </a:lnSpc>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Maladies de la </a:t>
            </a:r>
            <a:r>
              <a:rPr lang="en-US" sz="1600" b="1" dirty="0" err="1">
                <a:solidFill>
                  <a:srgbClr val="666666"/>
                </a:solidFill>
                <a:latin typeface="HurmeGeometricSans4 Regular"/>
                <a:ea typeface="Helvetica" charset="0"/>
                <a:cs typeface="HurmeGeometricSans4 Regular"/>
              </a:rPr>
              <a:t>rétine</a:t>
            </a:r>
            <a:endParaRPr lang="en-US" sz="1600" dirty="0">
              <a:solidFill>
                <a:srgbClr val="666666"/>
              </a:solidFill>
              <a:latin typeface="HurmeGeometricSans4 Regular"/>
              <a:ea typeface="Helvetica" charset="0"/>
              <a:cs typeface="HurmeGeometricSans4 Regular"/>
            </a:endParaRPr>
          </a:p>
        </p:txBody>
      </p:sp>
      <p:sp>
        <p:nvSpPr>
          <p:cNvPr id="36" name="Shape 329" descr="Rectangle 39">
            <a:extLst>
              <a:ext uri="{FF2B5EF4-FFF2-40B4-BE49-F238E27FC236}">
                <a16:creationId xmlns:a16="http://schemas.microsoft.com/office/drawing/2014/main" id="{031945C3-3397-1E44-8449-D881393C646E}"/>
              </a:ext>
            </a:extLst>
          </p:cNvPr>
          <p:cNvSpPr/>
          <p:nvPr/>
        </p:nvSpPr>
        <p:spPr>
          <a:xfrm>
            <a:off x="528541" y="2338821"/>
            <a:ext cx="1848253" cy="4234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7938" algn="ctr">
              <a:lnSpc>
                <a:spcPct val="150000"/>
              </a:lnSpc>
              <a:defRPr sz="2400">
                <a:latin typeface="+mn-lt"/>
                <a:ea typeface="+mn-ea"/>
                <a:cs typeface="+mn-cs"/>
                <a:sym typeface="Helvetica"/>
              </a:defRPr>
            </a:pPr>
            <a:r>
              <a:rPr lang="en-US" sz="1600" b="1" dirty="0">
                <a:solidFill>
                  <a:srgbClr val="666666"/>
                </a:solidFill>
                <a:latin typeface="HurmeGeometricSans4 Regular"/>
                <a:ea typeface="Helvetica" charset="0"/>
                <a:cs typeface="HurmeGeometricSans4 Regular"/>
              </a:rPr>
              <a:t>Notre </a:t>
            </a:r>
            <a:r>
              <a:rPr lang="en-US" sz="1600" b="1" dirty="0" err="1">
                <a:solidFill>
                  <a:srgbClr val="666666"/>
                </a:solidFill>
                <a:latin typeface="HurmeGeometricSans4 Regular"/>
                <a:ea typeface="Helvetica" charset="0"/>
                <a:cs typeface="HurmeGeometricSans4 Regular"/>
              </a:rPr>
              <a:t>objectif</a:t>
            </a:r>
            <a:endParaRPr lang="en-US" sz="1600" dirty="0">
              <a:solidFill>
                <a:srgbClr val="666666"/>
              </a:solidFill>
              <a:latin typeface="HurmeGeometricSans4 Regular"/>
              <a:ea typeface="Helvetica" charset="0"/>
              <a:cs typeface="HurmeGeometricSans4 Regular"/>
            </a:endParaRPr>
          </a:p>
        </p:txBody>
      </p:sp>
      <p:sp>
        <p:nvSpPr>
          <p:cNvPr id="37" name="Shape 321" descr="Rectangle 1">
            <a:extLst>
              <a:ext uri="{FF2B5EF4-FFF2-40B4-BE49-F238E27FC236}">
                <a16:creationId xmlns:a16="http://schemas.microsoft.com/office/drawing/2014/main" id="{10E0EC27-5778-7D41-B2BA-2B681424CA59}"/>
              </a:ext>
            </a:extLst>
          </p:cNvPr>
          <p:cNvSpPr/>
          <p:nvPr/>
        </p:nvSpPr>
        <p:spPr>
          <a:xfrm>
            <a:off x="3093527" y="2786231"/>
            <a:ext cx="3124589" cy="30110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7938" algn="ctr">
              <a:lnSpc>
                <a:spcPct val="150000"/>
              </a:lnSpc>
              <a:spcAft>
                <a:spcPts val="600"/>
              </a:spcAft>
              <a:defRPr sz="2400">
                <a:latin typeface="+mn-lt"/>
                <a:ea typeface="+mn-ea"/>
                <a:cs typeface="+mn-cs"/>
                <a:sym typeface="Helvetica"/>
              </a:defRPr>
            </a:pPr>
            <a:r>
              <a:rPr lang="fr-FR" sz="1400" dirty="0">
                <a:solidFill>
                  <a:schemeClr val="bg2">
                    <a:lumMod val="25000"/>
                  </a:schemeClr>
                </a:solidFill>
                <a:latin typeface="HurmeGeometricSans4 Regular"/>
                <a:ea typeface="MS PGothic" charset="-128"/>
              </a:rPr>
              <a:t>Principal candidat médicament </a:t>
            </a:r>
            <a:r>
              <a:rPr lang="fr-FR" sz="1400" dirty="0" err="1">
                <a:solidFill>
                  <a:schemeClr val="bg2">
                    <a:lumMod val="25000"/>
                  </a:schemeClr>
                </a:solidFill>
                <a:latin typeface="HurmeGeometricSans4 Regular"/>
                <a:ea typeface="MS PGothic" charset="-128"/>
              </a:rPr>
              <a:t>Sarconeos</a:t>
            </a:r>
            <a:r>
              <a:rPr lang="fr-FR" sz="1400" dirty="0">
                <a:solidFill>
                  <a:schemeClr val="bg2">
                    <a:lumMod val="25000"/>
                  </a:schemeClr>
                </a:solidFill>
                <a:latin typeface="HurmeGeometricSans4 Regular"/>
                <a:ea typeface="MS PGothic" charset="-128"/>
              </a:rPr>
              <a:t> (BIO101) en cours de développement:</a:t>
            </a:r>
          </a:p>
          <a:p>
            <a:pPr marL="7938" algn="ctr">
              <a:defRPr sz="2400">
                <a:latin typeface="+mn-lt"/>
                <a:ea typeface="+mn-ea"/>
                <a:cs typeface="+mn-cs"/>
                <a:sym typeface="Helvetica"/>
              </a:defRPr>
            </a:pPr>
            <a:r>
              <a:rPr lang="fr-FR" sz="1400" b="1" dirty="0">
                <a:solidFill>
                  <a:srgbClr val="666666"/>
                </a:solidFill>
                <a:latin typeface="HurmeGeometricSans4 Regular"/>
                <a:ea typeface="MS PGothic" charset="-128"/>
              </a:rPr>
              <a:t>COVID-19 phase 2/3</a:t>
            </a:r>
            <a:br>
              <a:rPr lang="fr-FR" sz="1400" b="1" dirty="0">
                <a:solidFill>
                  <a:srgbClr val="666666"/>
                </a:solidFill>
                <a:latin typeface="HurmeGeometricSans4 Regular"/>
                <a:ea typeface="MS PGothic" charset="-128"/>
              </a:rPr>
            </a:br>
            <a:r>
              <a:rPr lang="fr-FR" sz="1400" dirty="0">
                <a:solidFill>
                  <a:schemeClr val="bg2">
                    <a:lumMod val="25000"/>
                  </a:schemeClr>
                </a:solidFill>
                <a:latin typeface="HurmeGeometricSans4 Regular"/>
                <a:ea typeface="MS PGothic" charset="-128"/>
              </a:rPr>
              <a:t>Insuffisance respiratoire suite à une infection SARS-CoV2</a:t>
            </a:r>
          </a:p>
          <a:p>
            <a:pPr marL="7938" algn="ctr">
              <a:spcBef>
                <a:spcPts val="1000"/>
              </a:spcBef>
              <a:defRPr sz="2400">
                <a:latin typeface="+mn-lt"/>
                <a:ea typeface="+mn-ea"/>
                <a:cs typeface="+mn-cs"/>
                <a:sym typeface="Helvetica"/>
              </a:defRPr>
            </a:pPr>
            <a:r>
              <a:rPr lang="fr-FR" sz="1400" b="1" dirty="0">
                <a:solidFill>
                  <a:srgbClr val="666666"/>
                </a:solidFill>
                <a:latin typeface="HurmeGeometricSans4 Regular"/>
                <a:ea typeface="MS PGothic" charset="-128"/>
              </a:rPr>
              <a:t>Sarcopénie: phase 2</a:t>
            </a:r>
            <a:br>
              <a:rPr lang="fr-FR" sz="1400" b="1" dirty="0">
                <a:solidFill>
                  <a:srgbClr val="666666"/>
                </a:solidFill>
                <a:latin typeface="HurmeGeometricSans4 Regular"/>
                <a:ea typeface="MS PGothic" charset="-128"/>
              </a:rPr>
            </a:br>
            <a:r>
              <a:rPr lang="fr-FR" sz="1400" dirty="0">
                <a:solidFill>
                  <a:schemeClr val="bg2">
                    <a:lumMod val="25000"/>
                  </a:schemeClr>
                </a:solidFill>
                <a:latin typeface="HurmeGeometricSans4 Regular"/>
                <a:ea typeface="MS PGothic" charset="-128"/>
              </a:rPr>
              <a:t>Dystrophie musculaire liée à l’âge</a:t>
            </a:r>
          </a:p>
          <a:p>
            <a:pPr marL="7938" algn="ctr">
              <a:spcBef>
                <a:spcPts val="1000"/>
              </a:spcBef>
              <a:spcAft>
                <a:spcPts val="600"/>
              </a:spcAft>
              <a:defRPr sz="2400">
                <a:latin typeface="+mn-lt"/>
                <a:ea typeface="+mn-ea"/>
                <a:cs typeface="+mn-cs"/>
                <a:sym typeface="Helvetica"/>
              </a:defRPr>
            </a:pPr>
            <a:r>
              <a:rPr lang="fr-FR" sz="1400" b="1" dirty="0">
                <a:solidFill>
                  <a:srgbClr val="666666"/>
                </a:solidFill>
                <a:latin typeface="HurmeGeometricSans4 Regular"/>
                <a:ea typeface="MS PGothic" charset="-128"/>
              </a:rPr>
              <a:t>Myopathie de Duchenne (DMD): </a:t>
            </a:r>
            <a:br>
              <a:rPr lang="fr-FR" sz="1400" b="1" dirty="0">
                <a:solidFill>
                  <a:srgbClr val="666666"/>
                </a:solidFill>
                <a:latin typeface="HurmeGeometricSans4 Regular"/>
                <a:ea typeface="MS PGothic" charset="-128"/>
              </a:rPr>
            </a:br>
            <a:r>
              <a:rPr lang="fr-FR" sz="1400" b="1" dirty="0">
                <a:solidFill>
                  <a:srgbClr val="666666"/>
                </a:solidFill>
                <a:latin typeface="HurmeGeometricSans4 Regular"/>
                <a:ea typeface="MS PGothic" charset="-128"/>
              </a:rPr>
              <a:t>IND octroyé</a:t>
            </a:r>
            <a:br>
              <a:rPr lang="fr-FR" sz="1400" b="1" dirty="0">
                <a:solidFill>
                  <a:srgbClr val="666666"/>
                </a:solidFill>
                <a:latin typeface="HurmeGeometricSans4 Regular"/>
                <a:ea typeface="MS PGothic" charset="-128"/>
              </a:rPr>
            </a:br>
            <a:r>
              <a:rPr lang="fr-FR" sz="1400" dirty="0">
                <a:solidFill>
                  <a:schemeClr val="bg2">
                    <a:lumMod val="25000"/>
                  </a:schemeClr>
                </a:solidFill>
                <a:latin typeface="HurmeGeometricSans4 Regular"/>
                <a:ea typeface="MS PGothic" charset="-128"/>
              </a:rPr>
              <a:t>Une myopathie pédiatrique d’origine génétique</a:t>
            </a:r>
            <a:endParaRPr lang="en-US" sz="1400" dirty="0">
              <a:solidFill>
                <a:schemeClr val="bg2">
                  <a:lumMod val="25000"/>
                </a:schemeClr>
              </a:solidFill>
              <a:latin typeface="HurmeGeometricSans4 Regular"/>
              <a:ea typeface="MS PGothic" charset="-128"/>
            </a:endParaRPr>
          </a:p>
        </p:txBody>
      </p:sp>
      <p:sp>
        <p:nvSpPr>
          <p:cNvPr id="38" name="Shape 321" descr="Rectangle 1">
            <a:extLst>
              <a:ext uri="{FF2B5EF4-FFF2-40B4-BE49-F238E27FC236}">
                <a16:creationId xmlns:a16="http://schemas.microsoft.com/office/drawing/2014/main" id="{13B762BE-D344-E64E-AC67-C685E5290F7F}"/>
              </a:ext>
            </a:extLst>
          </p:cNvPr>
          <p:cNvSpPr/>
          <p:nvPr/>
        </p:nvSpPr>
        <p:spPr>
          <a:xfrm>
            <a:off x="6218116" y="2796637"/>
            <a:ext cx="2688038" cy="19979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7938" lvl="1" algn="ctr">
              <a:lnSpc>
                <a:spcPct val="150000"/>
              </a:lnSpc>
              <a:defRPr sz="2400">
                <a:latin typeface="+mn-lt"/>
                <a:ea typeface="+mn-ea"/>
                <a:cs typeface="+mn-cs"/>
                <a:sym typeface="Helvetica"/>
              </a:defRPr>
            </a:pPr>
            <a:r>
              <a:rPr lang="fr-FR" sz="1400" dirty="0">
                <a:solidFill>
                  <a:schemeClr val="bg2">
                    <a:lumMod val="25000"/>
                  </a:schemeClr>
                </a:solidFill>
                <a:latin typeface="HurmeGeometricSans4 Regular"/>
                <a:ea typeface="MS PGothic" charset="-128"/>
              </a:rPr>
              <a:t>Candidats médicaments au stade préclinique </a:t>
            </a:r>
            <a:r>
              <a:rPr lang="fr-FR" sz="1400" dirty="0" err="1">
                <a:solidFill>
                  <a:schemeClr val="bg2">
                    <a:lumMod val="25000"/>
                  </a:schemeClr>
                </a:solidFill>
                <a:latin typeface="HurmeGeometricSans4 Regular"/>
                <a:ea typeface="MS PGothic" charset="-128"/>
              </a:rPr>
              <a:t>Macuneos</a:t>
            </a:r>
            <a:r>
              <a:rPr lang="fr-FR" sz="1400" dirty="0">
                <a:solidFill>
                  <a:schemeClr val="bg2">
                    <a:lumMod val="25000"/>
                  </a:schemeClr>
                </a:solidFill>
                <a:latin typeface="HurmeGeometricSans4 Regular"/>
                <a:ea typeface="MS PGothic" charset="-128"/>
              </a:rPr>
              <a:t> pour les maladies de la rétine,  comme la dégénérescence maculaire liée à l'âge (DMLA) dans sa forme sèche, et la maladie de </a:t>
            </a:r>
            <a:r>
              <a:rPr lang="fr-FR" sz="1400" dirty="0" err="1">
                <a:solidFill>
                  <a:schemeClr val="bg2">
                    <a:lumMod val="25000"/>
                  </a:schemeClr>
                </a:solidFill>
                <a:latin typeface="HurmeGeometricSans4 Regular"/>
                <a:ea typeface="MS PGothic" charset="-128"/>
              </a:rPr>
              <a:t>Stargardt</a:t>
            </a:r>
            <a:endParaRPr lang="fr-FR" sz="1400" b="1" dirty="0">
              <a:solidFill>
                <a:schemeClr val="bg2">
                  <a:lumMod val="25000"/>
                </a:schemeClr>
              </a:solidFill>
              <a:latin typeface="HurmeGeometricSans4 Regular"/>
              <a:ea typeface="MS PGothic" charset="-128"/>
              <a:cs typeface="HurmeGeometricSans4 Regular"/>
            </a:endParaRPr>
          </a:p>
        </p:txBody>
      </p:sp>
      <p:sp>
        <p:nvSpPr>
          <p:cNvPr id="7" name="Title 6">
            <a:extLst>
              <a:ext uri="{FF2B5EF4-FFF2-40B4-BE49-F238E27FC236}">
                <a16:creationId xmlns:a16="http://schemas.microsoft.com/office/drawing/2014/main" id="{0F4511AD-56B9-D74D-AD45-50D3BF424FD1}"/>
              </a:ext>
            </a:extLst>
          </p:cNvPr>
          <p:cNvSpPr>
            <a:spLocks noGrp="1"/>
          </p:cNvSpPr>
          <p:nvPr>
            <p:ph type="title"/>
          </p:nvPr>
        </p:nvSpPr>
        <p:spPr>
          <a:xfrm>
            <a:off x="419100" y="8389"/>
            <a:ext cx="8318499" cy="956234"/>
          </a:xfrm>
        </p:spPr>
        <p:txBody>
          <a:bodyPr>
            <a:normAutofit/>
          </a:bodyPr>
          <a:lstStyle/>
          <a:p>
            <a:r>
              <a:rPr lang="en-US" dirty="0"/>
              <a:t>Une biotech au </a:t>
            </a:r>
            <a:r>
              <a:rPr lang="fr-FR" dirty="0"/>
              <a:t>stade</a:t>
            </a:r>
            <a:r>
              <a:rPr lang="en-US" dirty="0"/>
              <a:t> </a:t>
            </a:r>
            <a:r>
              <a:rPr lang="en-US" dirty="0" err="1"/>
              <a:t>clinique</a:t>
            </a:r>
            <a:r>
              <a:rPr lang="en-US" dirty="0"/>
              <a:t> </a:t>
            </a:r>
            <a:r>
              <a:rPr lang="en-US" dirty="0" err="1"/>
              <a:t>spécialisée</a:t>
            </a:r>
            <a:r>
              <a:rPr lang="en-US" dirty="0"/>
              <a:t> dans les maladies </a:t>
            </a:r>
            <a:r>
              <a:rPr lang="en-US" dirty="0" err="1"/>
              <a:t>liées</a:t>
            </a:r>
            <a:r>
              <a:rPr lang="en-US" dirty="0"/>
              <a:t> à </a:t>
            </a:r>
            <a:r>
              <a:rPr lang="en-US" dirty="0" err="1"/>
              <a:t>l’âge</a:t>
            </a:r>
            <a:endParaRPr lang="en-US" dirty="0"/>
          </a:p>
        </p:txBody>
      </p:sp>
    </p:spTree>
    <p:extLst>
      <p:ext uri="{BB962C8B-B14F-4D97-AF65-F5344CB8AC3E}">
        <p14:creationId xmlns:p14="http://schemas.microsoft.com/office/powerpoint/2010/main" val="92628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rallelogram 25">
            <a:extLst>
              <a:ext uri="{FF2B5EF4-FFF2-40B4-BE49-F238E27FC236}">
                <a16:creationId xmlns:a16="http://schemas.microsoft.com/office/drawing/2014/main" id="{9C7E4599-21D4-43AA-B5E0-EFA39EFDC5AD}"/>
              </a:ext>
            </a:extLst>
          </p:cNvPr>
          <p:cNvSpPr/>
          <p:nvPr/>
        </p:nvSpPr>
        <p:spPr>
          <a:xfrm>
            <a:off x="6071715" y="2104890"/>
            <a:ext cx="2920704" cy="1208519"/>
          </a:xfrm>
          <a:prstGeom prst="parallelogram">
            <a:avLst>
              <a:gd name="adj" fmla="val 3175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Hurme Geometric Sans 4"/>
            </a:endParaRPr>
          </a:p>
        </p:txBody>
      </p:sp>
      <p:sp>
        <p:nvSpPr>
          <p:cNvPr id="4" name="Title 5">
            <a:extLst>
              <a:ext uri="{FF2B5EF4-FFF2-40B4-BE49-F238E27FC236}">
                <a16:creationId xmlns:a16="http://schemas.microsoft.com/office/drawing/2014/main" id="{5350B641-9AFE-C843-A010-AD81E6483DD7}"/>
              </a:ext>
            </a:extLst>
          </p:cNvPr>
          <p:cNvSpPr>
            <a:spLocks noGrp="1"/>
          </p:cNvSpPr>
          <p:nvPr>
            <p:ph type="title"/>
          </p:nvPr>
        </p:nvSpPr>
        <p:spPr>
          <a:xfrm>
            <a:off x="418067" y="119558"/>
            <a:ext cx="8307865" cy="956234"/>
          </a:xfrm>
        </p:spPr>
        <p:txBody>
          <a:bodyPr/>
          <a:lstStyle/>
          <a:p>
            <a:r>
              <a:rPr lang="fr-FR" dirty="0"/>
              <a:t>Nouveau développement</a:t>
            </a:r>
            <a:r>
              <a:rPr lang="en-US" dirty="0"/>
              <a:t> de </a:t>
            </a:r>
            <a:r>
              <a:rPr lang="fr-FR" dirty="0"/>
              <a:t>médicaments, inspiré par la médecine traditionnelle</a:t>
            </a:r>
            <a:endParaRPr lang="en-US" dirty="0"/>
          </a:p>
        </p:txBody>
      </p:sp>
      <p:sp>
        <p:nvSpPr>
          <p:cNvPr id="9" name="Slide Number Placeholder 2">
            <a:extLst>
              <a:ext uri="{FF2B5EF4-FFF2-40B4-BE49-F238E27FC236}">
                <a16:creationId xmlns:a16="http://schemas.microsoft.com/office/drawing/2014/main" id="{190DE9C1-EF64-8C45-9DDC-76F347A2DD6C}"/>
              </a:ext>
            </a:extLst>
          </p:cNvPr>
          <p:cNvSpPr>
            <a:spLocks noGrp="1"/>
          </p:cNvSpPr>
          <p:nvPr>
            <p:ph type="sldNum" sz="quarter" idx="12"/>
          </p:nvPr>
        </p:nvSpPr>
        <p:spPr>
          <a:xfrm>
            <a:off x="7038477" y="6373317"/>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4</a:t>
            </a:fld>
            <a:endParaRPr lang="fr-FR" dirty="0">
              <a:solidFill>
                <a:schemeClr val="bg2">
                  <a:lumMod val="25000"/>
                </a:schemeClr>
              </a:solidFill>
              <a:latin typeface="HurmeGeometricSans4 Regular"/>
              <a:ea typeface="MS PGothic" charset="-128"/>
            </a:endParaRPr>
          </a:p>
        </p:txBody>
      </p:sp>
      <p:sp>
        <p:nvSpPr>
          <p:cNvPr id="11" name="ZoneTexte 7">
            <a:extLst>
              <a:ext uri="{FF2B5EF4-FFF2-40B4-BE49-F238E27FC236}">
                <a16:creationId xmlns:a16="http://schemas.microsoft.com/office/drawing/2014/main" id="{5085496C-7BDE-D44F-8CAC-BD74A8094289}"/>
              </a:ext>
            </a:extLst>
          </p:cNvPr>
          <p:cNvSpPr txBox="1">
            <a:spLocks noChangeArrowheads="1"/>
          </p:cNvSpPr>
          <p:nvPr/>
        </p:nvSpPr>
        <p:spPr bwMode="auto">
          <a:xfrm>
            <a:off x="6386827" y="3571226"/>
            <a:ext cx="2325829"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0975" indent="-1809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ct val="20000"/>
              </a:spcAft>
              <a:buClr>
                <a:schemeClr val="accent5"/>
              </a:buClr>
            </a:pPr>
            <a:r>
              <a:rPr lang="fr-FR" altLang="fr-FR" sz="1400" dirty="0">
                <a:solidFill>
                  <a:srgbClr val="666666"/>
                </a:solidFill>
                <a:latin typeface="HurmeGeometricSans4 Regular"/>
                <a:ea typeface="+mn-ea"/>
              </a:rPr>
              <a:t>Petites molécules: naturelles ou NEC (nouvelle entité chimique)</a:t>
            </a:r>
          </a:p>
          <a:p>
            <a:pPr eaLnBrk="1" hangingPunct="1">
              <a:spcBef>
                <a:spcPct val="0"/>
              </a:spcBef>
              <a:spcAft>
                <a:spcPct val="20000"/>
              </a:spcAft>
              <a:buClr>
                <a:schemeClr val="accent5"/>
              </a:buClr>
            </a:pPr>
            <a:r>
              <a:rPr lang="fr-FR" altLang="fr-FR" sz="1400" dirty="0">
                <a:solidFill>
                  <a:srgbClr val="666666"/>
                </a:solidFill>
                <a:latin typeface="HurmeGeometricSans4 Regular"/>
                <a:ea typeface="+mn-ea"/>
              </a:rPr>
              <a:t>Nouvelle cible clé contre le vieillissement </a:t>
            </a:r>
          </a:p>
          <a:p>
            <a:pPr eaLnBrk="1" hangingPunct="1">
              <a:spcBef>
                <a:spcPct val="0"/>
              </a:spcBef>
              <a:spcAft>
                <a:spcPct val="20000"/>
              </a:spcAft>
              <a:buClr>
                <a:schemeClr val="accent5"/>
              </a:buClr>
            </a:pPr>
            <a:r>
              <a:rPr lang="fr-FR" altLang="fr-FR" sz="1400" dirty="0">
                <a:solidFill>
                  <a:srgbClr val="666666"/>
                </a:solidFill>
                <a:latin typeface="HurmeGeometricSans4 Regular"/>
                <a:ea typeface="+mn-ea"/>
              </a:rPr>
              <a:t>Preuve de concept pré-clinique et innocuité</a:t>
            </a:r>
          </a:p>
          <a:p>
            <a:pPr eaLnBrk="1" hangingPunct="1">
              <a:spcBef>
                <a:spcPct val="0"/>
              </a:spcBef>
              <a:spcAft>
                <a:spcPct val="20000"/>
              </a:spcAft>
              <a:buClr>
                <a:schemeClr val="accent5"/>
              </a:buClr>
            </a:pPr>
            <a:r>
              <a:rPr lang="fr-FR" altLang="fr-FR" sz="1400" dirty="0">
                <a:solidFill>
                  <a:srgbClr val="666666"/>
                </a:solidFill>
                <a:latin typeface="HurmeGeometricSans4 Regular"/>
                <a:ea typeface="+mn-ea"/>
              </a:rPr>
              <a:t>Propriété intellectuelle sur l’utilisation, les procédés et la composition</a:t>
            </a:r>
          </a:p>
        </p:txBody>
      </p:sp>
      <p:grpSp>
        <p:nvGrpSpPr>
          <p:cNvPr id="8" name="Group 7">
            <a:extLst>
              <a:ext uri="{FF2B5EF4-FFF2-40B4-BE49-F238E27FC236}">
                <a16:creationId xmlns:a16="http://schemas.microsoft.com/office/drawing/2014/main" id="{914366AF-2446-40D0-90E7-1E52B3143CED}"/>
              </a:ext>
            </a:extLst>
          </p:cNvPr>
          <p:cNvGrpSpPr/>
          <p:nvPr/>
        </p:nvGrpSpPr>
        <p:grpSpPr>
          <a:xfrm>
            <a:off x="267889" y="1888799"/>
            <a:ext cx="5856028" cy="1859539"/>
            <a:chOff x="922275" y="5252988"/>
            <a:chExt cx="3594054" cy="960343"/>
          </a:xfrm>
          <a:solidFill>
            <a:schemeClr val="accent5"/>
          </a:solidFill>
        </p:grpSpPr>
        <p:sp>
          <p:nvSpPr>
            <p:cNvPr id="13" name="Parallelogram 12">
              <a:extLst>
                <a:ext uri="{FF2B5EF4-FFF2-40B4-BE49-F238E27FC236}">
                  <a16:creationId xmlns:a16="http://schemas.microsoft.com/office/drawing/2014/main" id="{467108AB-D853-4BEF-8C87-EB8B0DAD03B1}"/>
                </a:ext>
              </a:extLst>
            </p:cNvPr>
            <p:cNvSpPr/>
            <p:nvPr/>
          </p:nvSpPr>
          <p:spPr>
            <a:xfrm>
              <a:off x="922275" y="5423323"/>
              <a:ext cx="3238663" cy="484045"/>
            </a:xfrm>
            <a:prstGeom prst="parallelogram">
              <a:avLst>
                <a:gd name="adj" fmla="val 31753"/>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Isosceles Triangle 4">
              <a:extLst>
                <a:ext uri="{FF2B5EF4-FFF2-40B4-BE49-F238E27FC236}">
                  <a16:creationId xmlns:a16="http://schemas.microsoft.com/office/drawing/2014/main" id="{3E7B2E45-1508-47E8-B9B5-E94F8461F0E2}"/>
                </a:ext>
              </a:extLst>
            </p:cNvPr>
            <p:cNvSpPr/>
            <p:nvPr/>
          </p:nvSpPr>
          <p:spPr>
            <a:xfrm rot="6454927">
              <a:off x="3800366" y="5497369"/>
              <a:ext cx="960343" cy="471582"/>
            </a:xfrm>
            <a:prstGeom prst="triangle">
              <a:avLst>
                <a:gd name="adj" fmla="val 37603"/>
              </a:avLst>
            </a:pr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sp>
        <p:nvSpPr>
          <p:cNvPr id="29" name="TextBox 28">
            <a:extLst>
              <a:ext uri="{FF2B5EF4-FFF2-40B4-BE49-F238E27FC236}">
                <a16:creationId xmlns:a16="http://schemas.microsoft.com/office/drawing/2014/main" id="{6E8FE961-B1E9-4EA8-B8CF-FD4FF234777E}"/>
              </a:ext>
            </a:extLst>
          </p:cNvPr>
          <p:cNvSpPr txBox="1"/>
          <p:nvPr/>
        </p:nvSpPr>
        <p:spPr>
          <a:xfrm>
            <a:off x="622789" y="2332512"/>
            <a:ext cx="5116937" cy="646331"/>
          </a:xfrm>
          <a:prstGeom prst="rect">
            <a:avLst/>
          </a:prstGeom>
          <a:noFill/>
        </p:spPr>
        <p:txBody>
          <a:bodyPr wrap="square" rtlCol="0">
            <a:spAutoFit/>
          </a:bodyPr>
          <a:lstStyle/>
          <a:p>
            <a:pPr algn="ctr"/>
            <a:r>
              <a:rPr lang="fr-FR" b="1" dirty="0">
                <a:solidFill>
                  <a:schemeClr val="bg1"/>
                </a:solidFill>
                <a:latin typeface="Hurme Geometric Sans 4"/>
                <a:cs typeface="Calibri" panose="020F0502020204030204" pitchFamily="34" charset="0"/>
              </a:rPr>
              <a:t>Pharmacologie inverse des candidats médicaments  dans les maladies liées à l'âge</a:t>
            </a:r>
            <a:endParaRPr lang="fr-FR" dirty="0">
              <a:solidFill>
                <a:schemeClr val="bg1"/>
              </a:solidFill>
              <a:latin typeface="Hurme Geometric Sans 4"/>
              <a:cs typeface="Calibri" panose="020F0502020204030204" pitchFamily="34" charset="0"/>
            </a:endParaRPr>
          </a:p>
        </p:txBody>
      </p:sp>
      <p:sp>
        <p:nvSpPr>
          <p:cNvPr id="37" name="Parallelogram 36">
            <a:extLst>
              <a:ext uri="{FF2B5EF4-FFF2-40B4-BE49-F238E27FC236}">
                <a16:creationId xmlns:a16="http://schemas.microsoft.com/office/drawing/2014/main" id="{36EEC471-3569-44A3-84B9-8297A9681A55}"/>
              </a:ext>
            </a:extLst>
          </p:cNvPr>
          <p:cNvSpPr/>
          <p:nvPr/>
        </p:nvSpPr>
        <p:spPr>
          <a:xfrm>
            <a:off x="80481" y="3235936"/>
            <a:ext cx="2060988" cy="1798989"/>
          </a:xfrm>
          <a:prstGeom prst="parallelogram">
            <a:avLst>
              <a:gd name="adj" fmla="val 31753"/>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Hurme Geometric Sans 4"/>
            </a:endParaRPr>
          </a:p>
        </p:txBody>
      </p:sp>
      <p:sp>
        <p:nvSpPr>
          <p:cNvPr id="40" name="Rectangle 39">
            <a:extLst>
              <a:ext uri="{FF2B5EF4-FFF2-40B4-BE49-F238E27FC236}">
                <a16:creationId xmlns:a16="http://schemas.microsoft.com/office/drawing/2014/main" id="{B2E1C617-720A-4172-BE97-1A325E0E0000}"/>
              </a:ext>
            </a:extLst>
          </p:cNvPr>
          <p:cNvSpPr/>
          <p:nvPr/>
        </p:nvSpPr>
        <p:spPr>
          <a:xfrm>
            <a:off x="104414" y="3318206"/>
            <a:ext cx="2060989" cy="1615827"/>
          </a:xfrm>
          <a:prstGeom prst="rect">
            <a:avLst/>
          </a:prstGeom>
        </p:spPr>
        <p:txBody>
          <a:bodyPr wrap="square">
            <a:spAutoFit/>
          </a:bodyPr>
          <a:lstStyle/>
          <a:p>
            <a:r>
              <a:rPr lang="en-GB" sz="1100" dirty="0">
                <a:solidFill>
                  <a:schemeClr val="bg1"/>
                </a:solidFill>
                <a:latin typeface="Hurme Geometric Sans 4"/>
              </a:rPr>
              <a:t>                  </a:t>
            </a:r>
            <a:r>
              <a:rPr lang="fr-FR" sz="1100" dirty="0">
                <a:solidFill>
                  <a:schemeClr val="bg1"/>
                </a:solidFill>
                <a:latin typeface="Hurme Geometric Sans 4"/>
              </a:rPr>
              <a:t>Constitution d’une</a:t>
            </a:r>
          </a:p>
          <a:p>
            <a:r>
              <a:rPr lang="fr-FR" sz="1100" dirty="0">
                <a:solidFill>
                  <a:schemeClr val="bg1"/>
                </a:solidFill>
                <a:latin typeface="Hurme Geometric Sans 4"/>
              </a:rPr>
              <a:t>                bibliothèque </a:t>
            </a:r>
          </a:p>
          <a:p>
            <a:r>
              <a:rPr lang="fr-FR" sz="1100" dirty="0">
                <a:solidFill>
                  <a:schemeClr val="bg1"/>
                </a:solidFill>
                <a:latin typeface="Hurme Geometric Sans 4"/>
              </a:rPr>
              <a:t>              propriétaire  de </a:t>
            </a:r>
          </a:p>
          <a:p>
            <a:r>
              <a:rPr lang="fr-FR" sz="1100" dirty="0">
                <a:solidFill>
                  <a:schemeClr val="bg1"/>
                </a:solidFill>
                <a:latin typeface="Hurme Geometric Sans 4"/>
              </a:rPr>
              <a:t>            molécules naturelles </a:t>
            </a:r>
          </a:p>
          <a:p>
            <a:r>
              <a:rPr lang="fr-FR" sz="1100" dirty="0">
                <a:solidFill>
                  <a:schemeClr val="bg1"/>
                </a:solidFill>
                <a:latin typeface="Hurme Geometric Sans 4"/>
              </a:rPr>
              <a:t>         et analogues issues de</a:t>
            </a:r>
          </a:p>
          <a:p>
            <a:r>
              <a:rPr lang="fr-FR" sz="1100" dirty="0">
                <a:solidFill>
                  <a:schemeClr val="bg1"/>
                </a:solidFill>
                <a:latin typeface="Hurme Geometric Sans 4"/>
              </a:rPr>
              <a:t>        plantes médicinales, </a:t>
            </a:r>
          </a:p>
          <a:p>
            <a:r>
              <a:rPr lang="fr-FR" sz="1100" dirty="0">
                <a:solidFill>
                  <a:schemeClr val="bg1"/>
                </a:solidFill>
                <a:latin typeface="Hurme Geometric Sans 4"/>
              </a:rPr>
              <a:t>      produites sous </a:t>
            </a:r>
          </a:p>
          <a:p>
            <a:r>
              <a:rPr lang="fr-FR" sz="1100" dirty="0">
                <a:solidFill>
                  <a:schemeClr val="bg1"/>
                </a:solidFill>
                <a:latin typeface="Hurme Geometric Sans 4"/>
              </a:rPr>
              <a:t>    contrainte biotique </a:t>
            </a:r>
          </a:p>
          <a:p>
            <a:r>
              <a:rPr lang="fr-FR" sz="1100" dirty="0">
                <a:solidFill>
                  <a:schemeClr val="bg1"/>
                </a:solidFill>
                <a:latin typeface="Hurme Geometric Sans 4"/>
              </a:rPr>
              <a:t>   ou abiotique</a:t>
            </a:r>
          </a:p>
        </p:txBody>
      </p:sp>
      <p:sp>
        <p:nvSpPr>
          <p:cNvPr id="44" name="Parallelogram 43">
            <a:extLst>
              <a:ext uri="{FF2B5EF4-FFF2-40B4-BE49-F238E27FC236}">
                <a16:creationId xmlns:a16="http://schemas.microsoft.com/office/drawing/2014/main" id="{14EA7B33-5A54-4881-B571-758E04118A50}"/>
              </a:ext>
            </a:extLst>
          </p:cNvPr>
          <p:cNvSpPr/>
          <p:nvPr/>
        </p:nvSpPr>
        <p:spPr>
          <a:xfrm>
            <a:off x="1699765" y="3248116"/>
            <a:ext cx="1944000" cy="1772461"/>
          </a:xfrm>
          <a:prstGeom prst="parallelogram">
            <a:avLst>
              <a:gd name="adj" fmla="val 31753"/>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Hurme Geometric Sans 4"/>
            </a:endParaRPr>
          </a:p>
        </p:txBody>
      </p:sp>
      <p:sp>
        <p:nvSpPr>
          <p:cNvPr id="47" name="Parallelogram 46">
            <a:extLst>
              <a:ext uri="{FF2B5EF4-FFF2-40B4-BE49-F238E27FC236}">
                <a16:creationId xmlns:a16="http://schemas.microsoft.com/office/drawing/2014/main" id="{79816697-0AC5-495F-9883-DE0A3D18438F}"/>
              </a:ext>
            </a:extLst>
          </p:cNvPr>
          <p:cNvSpPr/>
          <p:nvPr/>
        </p:nvSpPr>
        <p:spPr>
          <a:xfrm>
            <a:off x="3217334" y="3268009"/>
            <a:ext cx="1872000" cy="1750176"/>
          </a:xfrm>
          <a:prstGeom prst="parallelogram">
            <a:avLst>
              <a:gd name="adj" fmla="val 3175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latin typeface="Hurme Geometric Sans 4"/>
            </a:endParaRPr>
          </a:p>
        </p:txBody>
      </p:sp>
      <p:sp>
        <p:nvSpPr>
          <p:cNvPr id="48" name="Rectangle 47">
            <a:extLst>
              <a:ext uri="{FF2B5EF4-FFF2-40B4-BE49-F238E27FC236}">
                <a16:creationId xmlns:a16="http://schemas.microsoft.com/office/drawing/2014/main" id="{B323E4E5-79C7-4B87-9398-2AC7594D0B60}"/>
              </a:ext>
            </a:extLst>
          </p:cNvPr>
          <p:cNvSpPr/>
          <p:nvPr/>
        </p:nvSpPr>
        <p:spPr>
          <a:xfrm>
            <a:off x="3420717" y="3133534"/>
            <a:ext cx="1654405" cy="1785104"/>
          </a:xfrm>
          <a:prstGeom prst="rect">
            <a:avLst/>
          </a:prstGeom>
        </p:spPr>
        <p:txBody>
          <a:bodyPr wrap="square">
            <a:spAutoFit/>
          </a:bodyPr>
          <a:lstStyle/>
          <a:p>
            <a:br>
              <a:rPr lang="en-GB" sz="1100" dirty="0">
                <a:solidFill>
                  <a:schemeClr val="bg1"/>
                </a:solidFill>
                <a:latin typeface="Hurme Geometric Sans 4"/>
              </a:rPr>
            </a:br>
            <a:r>
              <a:rPr lang="en-GB" sz="1100" dirty="0">
                <a:solidFill>
                  <a:schemeClr val="bg1"/>
                </a:solidFill>
                <a:latin typeface="Hurme Geometric Sans 4"/>
              </a:rPr>
              <a:t>            </a:t>
            </a:r>
            <a:r>
              <a:rPr lang="fr-FR" sz="1100" dirty="0">
                <a:solidFill>
                  <a:schemeClr val="bg1"/>
                </a:solidFill>
                <a:latin typeface="Hurme Geometric Sans 4"/>
              </a:rPr>
              <a:t>Sélection des                     </a:t>
            </a:r>
          </a:p>
          <a:p>
            <a:r>
              <a:rPr lang="fr-FR" sz="1100" dirty="0">
                <a:solidFill>
                  <a:schemeClr val="bg1"/>
                </a:solidFill>
                <a:latin typeface="Hurme Geometric Sans 4"/>
              </a:rPr>
              <a:t>           meilleurs </a:t>
            </a:r>
          </a:p>
          <a:p>
            <a:r>
              <a:rPr lang="fr-FR" sz="1100" dirty="0">
                <a:solidFill>
                  <a:schemeClr val="bg1"/>
                </a:solidFill>
                <a:latin typeface="Hurme Geometric Sans 4"/>
              </a:rPr>
              <a:t>         candidats   </a:t>
            </a:r>
          </a:p>
          <a:p>
            <a:r>
              <a:rPr lang="fr-FR" sz="1100" dirty="0">
                <a:solidFill>
                  <a:schemeClr val="bg1"/>
                </a:solidFill>
                <a:latin typeface="Hurme Geometric Sans 4"/>
              </a:rPr>
              <a:t>       médicaments</a:t>
            </a:r>
          </a:p>
          <a:p>
            <a:r>
              <a:rPr lang="fr-FR" sz="1100" dirty="0">
                <a:solidFill>
                  <a:schemeClr val="bg1"/>
                </a:solidFill>
                <a:latin typeface="Hurme Geometric Sans 4"/>
              </a:rPr>
              <a:t>      basée sur des</a:t>
            </a:r>
          </a:p>
          <a:p>
            <a:r>
              <a:rPr lang="fr-FR" sz="1100" dirty="0">
                <a:solidFill>
                  <a:schemeClr val="bg1"/>
                </a:solidFill>
                <a:latin typeface="Hurme Geometric Sans 4"/>
              </a:rPr>
              <a:t>    modèles animaux</a:t>
            </a:r>
          </a:p>
          <a:p>
            <a:r>
              <a:rPr lang="fr-FR" sz="1100" dirty="0">
                <a:solidFill>
                  <a:schemeClr val="bg1"/>
                </a:solidFill>
                <a:latin typeface="Hurme Geometric Sans 4"/>
              </a:rPr>
              <a:t>   du vieillissement </a:t>
            </a:r>
          </a:p>
          <a:p>
            <a:r>
              <a:rPr lang="fr-FR" sz="1100" dirty="0">
                <a:solidFill>
                  <a:schemeClr val="bg1"/>
                </a:solidFill>
                <a:latin typeface="Hurme Geometric Sans 4"/>
              </a:rPr>
              <a:t>  ou de maladies</a:t>
            </a:r>
          </a:p>
          <a:p>
            <a:r>
              <a:rPr lang="fr-FR" sz="1100" dirty="0">
                <a:solidFill>
                  <a:schemeClr val="bg1"/>
                </a:solidFill>
                <a:latin typeface="Hurme Geometric Sans 4"/>
              </a:rPr>
              <a:t>génétiques</a:t>
            </a:r>
            <a:endParaRPr lang="en-GB" dirty="0">
              <a:solidFill>
                <a:schemeClr val="bg1"/>
              </a:solidFill>
              <a:latin typeface="Hurme Geometric Sans 4"/>
            </a:endParaRPr>
          </a:p>
        </p:txBody>
      </p:sp>
      <p:sp>
        <p:nvSpPr>
          <p:cNvPr id="42" name="TextBox 28">
            <a:extLst>
              <a:ext uri="{FF2B5EF4-FFF2-40B4-BE49-F238E27FC236}">
                <a16:creationId xmlns:a16="http://schemas.microsoft.com/office/drawing/2014/main" id="{1D78B94D-633C-487E-8E48-A94810C31498}"/>
              </a:ext>
            </a:extLst>
          </p:cNvPr>
          <p:cNvSpPr txBox="1"/>
          <p:nvPr/>
        </p:nvSpPr>
        <p:spPr>
          <a:xfrm>
            <a:off x="6555639" y="2456425"/>
            <a:ext cx="2267968" cy="461665"/>
          </a:xfrm>
          <a:prstGeom prst="rect">
            <a:avLst/>
          </a:prstGeom>
          <a:noFill/>
        </p:spPr>
        <p:txBody>
          <a:bodyPr wrap="square" rtlCol="0">
            <a:spAutoFit/>
          </a:bodyPr>
          <a:lstStyle/>
          <a:p>
            <a:pPr marL="171450" indent="-171450">
              <a:buFont typeface="Wingdings" panose="05000000000000000000" pitchFamily="2" charset="2"/>
              <a:buChar char="§"/>
            </a:pPr>
            <a:r>
              <a:rPr lang="fr-FR" sz="1200" b="1" dirty="0" err="1">
                <a:solidFill>
                  <a:schemeClr val="bg1"/>
                </a:solidFill>
                <a:latin typeface="Hurme Geometric Sans 4"/>
                <a:cs typeface="Calibri" panose="020F0502020204030204" pitchFamily="34" charset="0"/>
              </a:rPr>
              <a:t>Sarconeos</a:t>
            </a:r>
            <a:r>
              <a:rPr lang="fr-FR" sz="1200" b="1" dirty="0">
                <a:solidFill>
                  <a:schemeClr val="bg1"/>
                </a:solidFill>
                <a:latin typeface="Hurme Geometric Sans 4"/>
                <a:cs typeface="Calibri" panose="020F0502020204030204" pitchFamily="34" charset="0"/>
              </a:rPr>
              <a:t> (BIO 101)</a:t>
            </a:r>
          </a:p>
          <a:p>
            <a:pPr marL="171450" indent="-171450">
              <a:buFont typeface="Wingdings" panose="05000000000000000000" pitchFamily="2" charset="2"/>
              <a:buChar char="§"/>
            </a:pPr>
            <a:r>
              <a:rPr lang="fr-FR" sz="1200" b="1" dirty="0" err="1">
                <a:solidFill>
                  <a:schemeClr val="bg1"/>
                </a:solidFill>
                <a:latin typeface="Hurme Geometric Sans 4"/>
                <a:cs typeface="Calibri" panose="020F0502020204030204" pitchFamily="34" charset="0"/>
              </a:rPr>
              <a:t>Macuneos</a:t>
            </a:r>
            <a:endParaRPr lang="fr-FR" sz="1200" b="1" dirty="0">
              <a:solidFill>
                <a:schemeClr val="bg1"/>
              </a:solidFill>
              <a:latin typeface="Hurme Geometric Sans 4"/>
              <a:cs typeface="Calibri" panose="020F0502020204030204" pitchFamily="34" charset="0"/>
            </a:endParaRPr>
          </a:p>
        </p:txBody>
      </p:sp>
      <p:sp>
        <p:nvSpPr>
          <p:cNvPr id="58" name="TextBox 28">
            <a:extLst>
              <a:ext uri="{FF2B5EF4-FFF2-40B4-BE49-F238E27FC236}">
                <a16:creationId xmlns:a16="http://schemas.microsoft.com/office/drawing/2014/main" id="{9A83D87E-F601-4DCF-839D-09C857783ED5}"/>
              </a:ext>
            </a:extLst>
          </p:cNvPr>
          <p:cNvSpPr txBox="1"/>
          <p:nvPr/>
        </p:nvSpPr>
        <p:spPr>
          <a:xfrm>
            <a:off x="675015" y="1828660"/>
            <a:ext cx="4490230" cy="369332"/>
          </a:xfrm>
          <a:prstGeom prst="rect">
            <a:avLst/>
          </a:prstGeom>
          <a:noFill/>
        </p:spPr>
        <p:txBody>
          <a:bodyPr wrap="square" rtlCol="0">
            <a:spAutoFit/>
          </a:bodyPr>
          <a:lstStyle/>
          <a:p>
            <a:pPr algn="ctr"/>
            <a:r>
              <a:rPr lang="en-GB" b="1" dirty="0">
                <a:solidFill>
                  <a:srgbClr val="666666"/>
                </a:solidFill>
                <a:latin typeface="Hurme Geometric Sans 4"/>
                <a:cs typeface="Calibri" panose="020F0502020204030204" pitchFamily="34" charset="0"/>
              </a:rPr>
              <a:t>Notre </a:t>
            </a:r>
            <a:r>
              <a:rPr lang="fr-FR" b="1" dirty="0">
                <a:solidFill>
                  <a:srgbClr val="666666"/>
                </a:solidFill>
                <a:latin typeface="Hurme Geometric Sans 4"/>
                <a:cs typeface="Calibri" panose="020F0502020204030204" pitchFamily="34" charset="0"/>
              </a:rPr>
              <a:t>technologie</a:t>
            </a:r>
            <a:endParaRPr lang="fr-FR" dirty="0">
              <a:solidFill>
                <a:srgbClr val="666666"/>
              </a:solidFill>
              <a:latin typeface="Hurme Geometric Sans 4"/>
              <a:cs typeface="Calibri" panose="020F0502020204030204" pitchFamily="34" charset="0"/>
            </a:endParaRPr>
          </a:p>
        </p:txBody>
      </p:sp>
      <p:grpSp>
        <p:nvGrpSpPr>
          <p:cNvPr id="34" name="Group 9">
            <a:extLst>
              <a:ext uri="{FF2B5EF4-FFF2-40B4-BE49-F238E27FC236}">
                <a16:creationId xmlns:a16="http://schemas.microsoft.com/office/drawing/2014/main" id="{118E4D77-8F2A-4A69-A0D4-09F9D51AA327}"/>
              </a:ext>
            </a:extLst>
          </p:cNvPr>
          <p:cNvGrpSpPr/>
          <p:nvPr/>
        </p:nvGrpSpPr>
        <p:grpSpPr>
          <a:xfrm>
            <a:off x="1673266" y="5222636"/>
            <a:ext cx="1334156" cy="615448"/>
            <a:chOff x="1340098" y="3429000"/>
            <a:chExt cx="2095273" cy="1336415"/>
          </a:xfrm>
        </p:grpSpPr>
        <p:pic>
          <p:nvPicPr>
            <p:cNvPr id="35" name="Image 5">
              <a:extLst>
                <a:ext uri="{FF2B5EF4-FFF2-40B4-BE49-F238E27FC236}">
                  <a16:creationId xmlns:a16="http://schemas.microsoft.com/office/drawing/2014/main" id="{6D372CB3-0F06-466B-B72D-96E70226F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97" y="3429000"/>
              <a:ext cx="1818274" cy="1336415"/>
            </a:xfrm>
            <a:prstGeom prst="rect">
              <a:avLst/>
            </a:prstGeom>
          </p:spPr>
        </p:pic>
        <p:sp>
          <p:nvSpPr>
            <p:cNvPr id="36" name="ZoneTexte 11">
              <a:extLst>
                <a:ext uri="{FF2B5EF4-FFF2-40B4-BE49-F238E27FC236}">
                  <a16:creationId xmlns:a16="http://schemas.microsoft.com/office/drawing/2014/main" id="{F0C4C1FE-E416-4809-913D-99A7BCD0463C}"/>
                </a:ext>
              </a:extLst>
            </p:cNvPr>
            <p:cNvSpPr txBox="1"/>
            <p:nvPr/>
          </p:nvSpPr>
          <p:spPr>
            <a:xfrm rot="16200000">
              <a:off x="867471" y="3904020"/>
              <a:ext cx="1222253" cy="276999"/>
            </a:xfrm>
            <a:prstGeom prst="rect">
              <a:avLst/>
            </a:prstGeom>
            <a:noFill/>
          </p:spPr>
          <p:txBody>
            <a:bodyPr wrap="square" rtlCol="0">
              <a:spAutoFit/>
            </a:bodyPr>
            <a:lstStyle/>
            <a:p>
              <a:r>
                <a:rPr lang="fr-FR" sz="1200" b="1" dirty="0">
                  <a:solidFill>
                    <a:schemeClr val="tx2">
                      <a:lumMod val="60000"/>
                      <a:lumOff val="40000"/>
                    </a:schemeClr>
                  </a:solidFill>
                </a:rPr>
                <a:t>DAPI</a:t>
              </a:r>
              <a:r>
                <a:rPr lang="fr-FR" sz="1200" dirty="0"/>
                <a:t>    </a:t>
              </a:r>
              <a:r>
                <a:rPr lang="fr-FR" sz="1200" b="1" dirty="0">
                  <a:solidFill>
                    <a:srgbClr val="92D050"/>
                  </a:solidFill>
                </a:rPr>
                <a:t>MHC</a:t>
              </a:r>
            </a:p>
          </p:txBody>
        </p:sp>
      </p:grpSp>
      <p:pic>
        <p:nvPicPr>
          <p:cNvPr id="38" name="Image 6">
            <a:extLst>
              <a:ext uri="{FF2B5EF4-FFF2-40B4-BE49-F238E27FC236}">
                <a16:creationId xmlns:a16="http://schemas.microsoft.com/office/drawing/2014/main" id="{507080B3-985F-434A-A951-BA74FFFA0944}"/>
              </a:ext>
            </a:extLst>
          </p:cNvPr>
          <p:cNvPicPr>
            <a:picLocks noChangeAspect="1"/>
          </p:cNvPicPr>
          <p:nvPr/>
        </p:nvPicPr>
        <p:blipFill rotWithShape="1">
          <a:blip r:embed="rId4" cstate="print"/>
          <a:srcRect l="18745" t="15564" r="17140" b="14683"/>
          <a:stretch/>
        </p:blipFill>
        <p:spPr>
          <a:xfrm>
            <a:off x="3379807" y="5221170"/>
            <a:ext cx="977244" cy="696675"/>
          </a:xfrm>
          <a:prstGeom prst="rect">
            <a:avLst/>
          </a:prstGeom>
        </p:spPr>
      </p:pic>
      <p:pic>
        <p:nvPicPr>
          <p:cNvPr id="39" name="Picture 3">
            <a:extLst>
              <a:ext uri="{FF2B5EF4-FFF2-40B4-BE49-F238E27FC236}">
                <a16:creationId xmlns:a16="http://schemas.microsoft.com/office/drawing/2014/main" id="{4634A8CF-41FD-4878-BB78-6903B930B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34" y="5222636"/>
            <a:ext cx="1250211" cy="61544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DAFE7B61-FD0B-4239-8188-DEEDFD4C7B0F}"/>
              </a:ext>
            </a:extLst>
          </p:cNvPr>
          <p:cNvSpPr/>
          <p:nvPr/>
        </p:nvSpPr>
        <p:spPr>
          <a:xfrm>
            <a:off x="1826161" y="3308542"/>
            <a:ext cx="2013979" cy="1615827"/>
          </a:xfrm>
          <a:prstGeom prst="rect">
            <a:avLst/>
          </a:prstGeom>
        </p:spPr>
        <p:txBody>
          <a:bodyPr wrap="square">
            <a:spAutoFit/>
          </a:bodyPr>
          <a:lstStyle/>
          <a:p>
            <a:r>
              <a:rPr lang="fr-FR" sz="1100" dirty="0">
                <a:solidFill>
                  <a:schemeClr val="bg1"/>
                </a:solidFill>
                <a:latin typeface="Hurme Geometric Sans 4"/>
              </a:rPr>
              <a:t>               Dépistage en </a:t>
            </a:r>
          </a:p>
          <a:p>
            <a:r>
              <a:rPr lang="fr-FR" sz="1100" dirty="0">
                <a:solidFill>
                  <a:schemeClr val="bg1"/>
                </a:solidFill>
                <a:latin typeface="Hurme Geometric Sans 4"/>
              </a:rPr>
              <a:t>             modèles cellulaires</a:t>
            </a:r>
          </a:p>
          <a:p>
            <a:r>
              <a:rPr lang="fr-FR" sz="1100" dirty="0">
                <a:solidFill>
                  <a:schemeClr val="bg1"/>
                </a:solidFill>
                <a:latin typeface="Hurme Geometric Sans 4"/>
              </a:rPr>
              <a:t>           de maladies liées </a:t>
            </a:r>
          </a:p>
          <a:p>
            <a:r>
              <a:rPr lang="fr-FR" sz="1100" dirty="0">
                <a:solidFill>
                  <a:schemeClr val="bg1"/>
                </a:solidFill>
                <a:latin typeface="Hurme Geometric Sans 4"/>
              </a:rPr>
              <a:t>          à l'âge et </a:t>
            </a:r>
          </a:p>
          <a:p>
            <a:r>
              <a:rPr lang="fr-FR" sz="1100" dirty="0">
                <a:solidFill>
                  <a:schemeClr val="bg1"/>
                </a:solidFill>
                <a:latin typeface="Hurme Geometric Sans 4"/>
              </a:rPr>
              <a:t>        identification </a:t>
            </a:r>
          </a:p>
          <a:p>
            <a:r>
              <a:rPr lang="fr-FR" sz="1100" dirty="0">
                <a:solidFill>
                  <a:schemeClr val="bg1"/>
                </a:solidFill>
                <a:latin typeface="Hurme Geometric Sans 4"/>
              </a:rPr>
              <a:t>      des voies </a:t>
            </a:r>
          </a:p>
          <a:p>
            <a:r>
              <a:rPr lang="fr-FR" sz="1100" dirty="0">
                <a:solidFill>
                  <a:schemeClr val="bg1"/>
                </a:solidFill>
                <a:latin typeface="Hurme Geometric Sans 4"/>
              </a:rPr>
              <a:t>    biochimiques</a:t>
            </a:r>
          </a:p>
          <a:p>
            <a:r>
              <a:rPr lang="fr-FR" sz="1100" dirty="0">
                <a:solidFill>
                  <a:schemeClr val="bg1"/>
                </a:solidFill>
                <a:latin typeface="Hurme Geometric Sans 4"/>
              </a:rPr>
              <a:t>  et des cibles</a:t>
            </a:r>
          </a:p>
          <a:p>
            <a:r>
              <a:rPr lang="fr-FR" sz="1100" dirty="0">
                <a:solidFill>
                  <a:schemeClr val="bg1"/>
                </a:solidFill>
                <a:latin typeface="Hurme Geometric Sans 4"/>
              </a:rPr>
              <a:t>pharmacologiques</a:t>
            </a:r>
            <a:endParaRPr lang="fr-FR" dirty="0">
              <a:solidFill>
                <a:schemeClr val="bg1"/>
              </a:solidFill>
              <a:latin typeface="Hurme Geometric Sans 4"/>
            </a:endParaRPr>
          </a:p>
        </p:txBody>
      </p:sp>
    </p:spTree>
    <p:extLst>
      <p:ext uri="{BB962C8B-B14F-4D97-AF65-F5344CB8AC3E}">
        <p14:creationId xmlns:p14="http://schemas.microsoft.com/office/powerpoint/2010/main" val="83302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4">
            <a:extLst>
              <a:ext uri="{FF2B5EF4-FFF2-40B4-BE49-F238E27FC236}">
                <a16:creationId xmlns:a16="http://schemas.microsoft.com/office/drawing/2014/main" id="{E49C1DA4-81DD-0E45-9001-F4DFBAFD8CC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59598" y="2296249"/>
            <a:ext cx="883707" cy="896271"/>
          </a:xfrm>
          <a:prstGeom prst="ellipse">
            <a:avLst/>
          </a:prstGeom>
          <a:ln>
            <a:noFill/>
          </a:ln>
        </p:spPr>
        <p:style>
          <a:lnRef idx="2">
            <a:schemeClr val="accent2"/>
          </a:lnRef>
          <a:fillRef idx="1">
            <a:schemeClr val="lt1"/>
          </a:fillRef>
          <a:effectRef idx="0">
            <a:schemeClr val="accent2"/>
          </a:effectRef>
          <a:fontRef idx="minor">
            <a:schemeClr val="dk1"/>
          </a:fontRef>
        </p:style>
      </p:pic>
      <p:sp>
        <p:nvSpPr>
          <p:cNvPr id="2" name="Title 1"/>
          <p:cNvSpPr>
            <a:spLocks noGrp="1"/>
          </p:cNvSpPr>
          <p:nvPr>
            <p:ph type="title"/>
          </p:nvPr>
        </p:nvSpPr>
        <p:spPr>
          <a:xfrm>
            <a:off x="428854" y="0"/>
            <a:ext cx="8351277" cy="956234"/>
          </a:xfrm>
        </p:spPr>
        <p:txBody>
          <a:bodyPr/>
          <a:lstStyle/>
          <a:p>
            <a:r>
              <a:rPr lang="en-US" dirty="0" err="1"/>
              <a:t>Comité</a:t>
            </a:r>
            <a:r>
              <a:rPr lang="en-US" dirty="0"/>
              <a:t> </a:t>
            </a:r>
            <a:r>
              <a:rPr lang="en-US" dirty="0" err="1"/>
              <a:t>Exécutif</a:t>
            </a:r>
            <a:r>
              <a:rPr lang="en-US" dirty="0"/>
              <a:t> </a:t>
            </a:r>
          </a:p>
        </p:txBody>
      </p:sp>
      <p:sp>
        <p:nvSpPr>
          <p:cNvPr id="18" name="ZoneTexte 4">
            <a:extLst>
              <a:ext uri="{FF2B5EF4-FFF2-40B4-BE49-F238E27FC236}">
                <a16:creationId xmlns:a16="http://schemas.microsoft.com/office/drawing/2014/main" id="{7188021D-3078-CC4E-B2EB-9CE3FDFE36C9}"/>
              </a:ext>
            </a:extLst>
          </p:cNvPr>
          <p:cNvSpPr txBox="1">
            <a:spLocks noChangeArrowheads="1"/>
          </p:cNvSpPr>
          <p:nvPr/>
        </p:nvSpPr>
        <p:spPr bwMode="auto">
          <a:xfrm>
            <a:off x="1360337" y="2328181"/>
            <a:ext cx="3158429" cy="8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rPr>
              <a:t>Stanislas Veillet - Fondateur et PDG</a:t>
            </a:r>
          </a:p>
          <a:p>
            <a:pPr marL="171450" indent="-171450">
              <a:spcBef>
                <a:spcPts val="225"/>
              </a:spcBef>
              <a:spcAft>
                <a:spcPts val="200"/>
              </a:spcAft>
              <a:buClr>
                <a:schemeClr val="accent5"/>
              </a:buClr>
            </a:pPr>
            <a:r>
              <a:rPr lang="fr-FR" altLang="fr-FR" sz="1050" dirty="0">
                <a:solidFill>
                  <a:srgbClr val="666666"/>
                </a:solidFill>
                <a:latin typeface="HurmeGeometricSans4 Regular"/>
              </a:rPr>
              <a:t>Docteur en génétique, Ingénieur AgroParisTech</a:t>
            </a:r>
          </a:p>
          <a:p>
            <a:pPr marL="171450" indent="-171450">
              <a:spcBef>
                <a:spcPts val="225"/>
              </a:spcBef>
              <a:spcAft>
                <a:spcPts val="200"/>
              </a:spcAft>
              <a:buClr>
                <a:schemeClr val="accent5"/>
              </a:buClr>
            </a:pPr>
            <a:r>
              <a:rPr lang="fr-FR" altLang="fr-FR" sz="1050" dirty="0">
                <a:solidFill>
                  <a:srgbClr val="666666"/>
                </a:solidFill>
                <a:latin typeface="HurmeGeometricSans4 Regular"/>
              </a:rPr>
              <a:t>Plus de 25 ans d’expérience en biotech: Pharmacia- Monsanto, groupe Danone</a:t>
            </a:r>
          </a:p>
        </p:txBody>
      </p:sp>
      <p:sp>
        <p:nvSpPr>
          <p:cNvPr id="19" name="ZoneTexte 4">
            <a:extLst>
              <a:ext uri="{FF2B5EF4-FFF2-40B4-BE49-F238E27FC236}">
                <a16:creationId xmlns:a16="http://schemas.microsoft.com/office/drawing/2014/main" id="{7188021D-3078-CC4E-B2EB-9CE3FDFE36C9}"/>
              </a:ext>
            </a:extLst>
          </p:cNvPr>
          <p:cNvSpPr txBox="1">
            <a:spLocks noChangeArrowheads="1"/>
          </p:cNvSpPr>
          <p:nvPr/>
        </p:nvSpPr>
        <p:spPr bwMode="auto">
          <a:xfrm>
            <a:off x="1360337" y="3571098"/>
            <a:ext cx="2986604"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ea typeface="Helvetica" charset="0"/>
                <a:cs typeface="HurmeGeometricSans4 Regular"/>
              </a:rPr>
              <a:t>Pierre </a:t>
            </a:r>
            <a:r>
              <a:rPr lang="fr-FR" altLang="fr-FR" sz="1200" b="1" dirty="0" err="1">
                <a:solidFill>
                  <a:schemeClr val="accent1"/>
                </a:solidFill>
                <a:latin typeface="HurmeGeometricSans4 Regular"/>
                <a:ea typeface="Helvetica" charset="0"/>
                <a:cs typeface="HurmeGeometricSans4 Regular"/>
              </a:rPr>
              <a:t>Dilda</a:t>
            </a:r>
            <a:r>
              <a:rPr lang="fr-FR" altLang="fr-FR" sz="1200" b="1" dirty="0">
                <a:solidFill>
                  <a:schemeClr val="accent1"/>
                </a:solidFill>
                <a:latin typeface="HurmeGeometricSans4 Regular"/>
                <a:ea typeface="Helvetica" charset="0"/>
                <a:cs typeface="HurmeGeometricSans4 Regular"/>
              </a:rPr>
              <a:t> – Directeur Scientifique</a:t>
            </a:r>
          </a:p>
          <a:p>
            <a:pPr marL="171450" indent="-171450">
              <a:spcBef>
                <a:spcPts val="225"/>
              </a:spcBef>
              <a:spcAft>
                <a:spcPts val="200"/>
              </a:spcAft>
              <a:buClr>
                <a:schemeClr val="accent5"/>
              </a:buClr>
            </a:pPr>
            <a:r>
              <a:rPr lang="fr-FR" altLang="fr-FR" sz="1050" dirty="0">
                <a:solidFill>
                  <a:srgbClr val="666666"/>
                </a:solidFill>
                <a:latin typeface="HurmeGeometricSans4 Regular"/>
              </a:rPr>
              <a:t>PhD in </a:t>
            </a:r>
            <a:r>
              <a:rPr lang="fr-FR" altLang="fr-FR" sz="1050" dirty="0" err="1">
                <a:solidFill>
                  <a:srgbClr val="666666"/>
                </a:solidFill>
                <a:latin typeface="HurmeGeometricSans4 Regular"/>
              </a:rPr>
              <a:t>pharmacology</a:t>
            </a:r>
            <a:r>
              <a:rPr lang="fr-FR" altLang="fr-FR" sz="1050" dirty="0">
                <a:solidFill>
                  <a:srgbClr val="666666"/>
                </a:solidFill>
                <a:latin typeface="HurmeGeometricSans4 Regular"/>
              </a:rPr>
              <a:t> (Paris V)</a:t>
            </a:r>
          </a:p>
          <a:p>
            <a:pPr marL="171450" indent="-171450">
              <a:spcBef>
                <a:spcPts val="225"/>
              </a:spcBef>
              <a:spcAft>
                <a:spcPts val="200"/>
              </a:spcAft>
              <a:buClr>
                <a:schemeClr val="accent5"/>
              </a:buClr>
            </a:pPr>
            <a:r>
              <a:rPr lang="fr-FR" altLang="fr-FR" sz="1050" dirty="0">
                <a:solidFill>
                  <a:srgbClr val="666666"/>
                </a:solidFill>
                <a:latin typeface="HurmeGeometricSans4 Regular"/>
              </a:rPr>
              <a:t>25 ans d’expérience en recherche pharmaceutique en milieu universitaire et industriel</a:t>
            </a:r>
          </a:p>
        </p:txBody>
      </p:sp>
      <p:sp>
        <p:nvSpPr>
          <p:cNvPr id="26" name="ZoneTexte 4">
            <a:extLst>
              <a:ext uri="{FF2B5EF4-FFF2-40B4-BE49-F238E27FC236}">
                <a16:creationId xmlns:a16="http://schemas.microsoft.com/office/drawing/2014/main" id="{7188021D-3078-CC4E-B2EB-9CE3FDFE36C9}"/>
              </a:ext>
            </a:extLst>
          </p:cNvPr>
          <p:cNvSpPr txBox="1">
            <a:spLocks noChangeArrowheads="1"/>
          </p:cNvSpPr>
          <p:nvPr/>
        </p:nvSpPr>
        <p:spPr bwMode="auto">
          <a:xfrm>
            <a:off x="5588768" y="2290086"/>
            <a:ext cx="2637365" cy="118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rPr>
              <a:t>Samuel </a:t>
            </a:r>
            <a:r>
              <a:rPr lang="fr-FR" altLang="fr-FR" sz="1200" b="1" dirty="0" err="1">
                <a:solidFill>
                  <a:schemeClr val="accent1"/>
                </a:solidFill>
                <a:latin typeface="HurmeGeometricSans4 Regular"/>
              </a:rPr>
              <a:t>Agus</a:t>
            </a:r>
            <a:r>
              <a:rPr lang="fr-FR" altLang="fr-FR" sz="1200" b="1" dirty="0">
                <a:solidFill>
                  <a:schemeClr val="accent1"/>
                </a:solidFill>
                <a:latin typeface="HurmeGeometricSans4 Regular"/>
              </a:rPr>
              <a:t> - Directeur Médical</a:t>
            </a:r>
          </a:p>
          <a:p>
            <a:pPr marL="171450" indent="-171450">
              <a:spcBef>
                <a:spcPts val="225"/>
              </a:spcBef>
              <a:spcAft>
                <a:spcPts val="200"/>
              </a:spcAft>
              <a:buClr>
                <a:schemeClr val="accent5"/>
              </a:buClr>
            </a:pPr>
            <a:r>
              <a:rPr lang="fr-FR" altLang="fr-FR" sz="1050" dirty="0">
                <a:solidFill>
                  <a:srgbClr val="666666"/>
                </a:solidFill>
                <a:latin typeface="HurmeGeometricSans4 Regular"/>
              </a:rPr>
              <a:t>Docteur en Médecine et Neurologue agréé</a:t>
            </a:r>
          </a:p>
          <a:p>
            <a:pPr marL="171450" indent="-171450">
              <a:spcBef>
                <a:spcPts val="225"/>
              </a:spcBef>
              <a:spcAft>
                <a:spcPts val="200"/>
              </a:spcAft>
              <a:buClr>
                <a:schemeClr val="accent5"/>
              </a:buClr>
            </a:pPr>
            <a:r>
              <a:rPr lang="fr-FR" altLang="fr-FR" sz="1050" dirty="0">
                <a:solidFill>
                  <a:srgbClr val="666666"/>
                </a:solidFill>
                <a:latin typeface="HurmeGeometricSans4 Regular"/>
              </a:rPr>
              <a:t>Plus de 15 ans d’expérience en Pharmacie/Biotech: Abbott, </a:t>
            </a:r>
            <a:r>
              <a:rPr lang="fr-FR" altLang="fr-FR" sz="1050" dirty="0" err="1">
                <a:solidFill>
                  <a:srgbClr val="666666"/>
                </a:solidFill>
                <a:latin typeface="HurmeGeometricSans4 Regular"/>
              </a:rPr>
              <a:t>Shire</a:t>
            </a:r>
            <a:r>
              <a:rPr lang="fr-FR" altLang="fr-FR" sz="1050" dirty="0">
                <a:solidFill>
                  <a:srgbClr val="666666"/>
                </a:solidFill>
                <a:latin typeface="HurmeGeometricSans4 Regular"/>
              </a:rPr>
              <a:t> et </a:t>
            </a:r>
            <a:r>
              <a:rPr lang="fr-FR" altLang="fr-FR" sz="1050" dirty="0" err="1">
                <a:solidFill>
                  <a:srgbClr val="666666"/>
                </a:solidFill>
                <a:latin typeface="HurmeGeometricSans4 Regular"/>
              </a:rPr>
              <a:t>Teva</a:t>
            </a:r>
            <a:r>
              <a:rPr lang="fr-FR" altLang="fr-FR" sz="1050" dirty="0">
                <a:solidFill>
                  <a:srgbClr val="666666"/>
                </a:solidFill>
                <a:latin typeface="HurmeGeometricSans4 Regular"/>
              </a:rPr>
              <a:t> Pharmaceuticals</a:t>
            </a:r>
          </a:p>
        </p:txBody>
      </p:sp>
      <p:pic>
        <p:nvPicPr>
          <p:cNvPr id="20" name="Picture 15" descr="4917_DEF">
            <a:extLst>
              <a:ext uri="{FF2B5EF4-FFF2-40B4-BE49-F238E27FC236}">
                <a16:creationId xmlns:a16="http://schemas.microsoft.com/office/drawing/2014/main" id="{04DD14C9-1932-EA4F-92DA-86D3D7454B7D}"/>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415591" y="2267654"/>
            <a:ext cx="890111" cy="866394"/>
          </a:xfrm>
          <a:prstGeom prst="ellipse">
            <a:avLst/>
          </a:prstGeom>
          <a:ln>
            <a:noFill/>
          </a:ln>
        </p:spPr>
        <p:style>
          <a:lnRef idx="2">
            <a:schemeClr val="accent2"/>
          </a:lnRef>
          <a:fillRef idx="1">
            <a:schemeClr val="lt1"/>
          </a:fillRef>
          <a:effectRef idx="0">
            <a:schemeClr val="accent2"/>
          </a:effectRef>
          <a:fontRef idx="minor">
            <a:schemeClr val="dk1"/>
          </a:fontRef>
        </p:style>
      </p:pic>
      <p:sp>
        <p:nvSpPr>
          <p:cNvPr id="30" name="Slide Number Placeholder 2">
            <a:extLst>
              <a:ext uri="{FF2B5EF4-FFF2-40B4-BE49-F238E27FC236}">
                <a16:creationId xmlns:a16="http://schemas.microsoft.com/office/drawing/2014/main" id="{7C3940EF-0AEF-1F44-8C09-AEF41FC1E7F0}"/>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5</a:t>
            </a:fld>
            <a:endParaRPr lang="fr-FR" dirty="0">
              <a:solidFill>
                <a:schemeClr val="bg2">
                  <a:lumMod val="25000"/>
                </a:schemeClr>
              </a:solidFill>
              <a:latin typeface="HurmeGeometricSans4 Regular"/>
              <a:ea typeface="MS PGothic" charset="-128"/>
            </a:endParaRPr>
          </a:p>
        </p:txBody>
      </p:sp>
      <p:pic>
        <p:nvPicPr>
          <p:cNvPr id="33" name="Picture 32" descr="Pierre J. Dilda">
            <a:extLst>
              <a:ext uri="{FF2B5EF4-FFF2-40B4-BE49-F238E27FC236}">
                <a16:creationId xmlns:a16="http://schemas.microsoft.com/office/drawing/2014/main" id="{1C92073E-367D-034B-A1FF-B6DEEC764234}"/>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bwMode="auto">
          <a:xfrm>
            <a:off x="451511" y="3624292"/>
            <a:ext cx="890111" cy="890111"/>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4" descr="4630_DEF">
            <a:extLst>
              <a:ext uri="{FF2B5EF4-FFF2-40B4-BE49-F238E27FC236}">
                <a16:creationId xmlns:a16="http://schemas.microsoft.com/office/drawing/2014/main" id="{9CAA220E-6B69-6142-A811-F7AE2F4AA4F2}"/>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733" t="522" r="-733" b="19506"/>
          <a:stretch/>
        </p:blipFill>
        <p:spPr bwMode="auto">
          <a:xfrm>
            <a:off x="4551451" y="3645570"/>
            <a:ext cx="900000" cy="900000"/>
          </a:xfrm>
          <a:prstGeom prst="ellipse">
            <a:avLst/>
          </a:prstGeom>
          <a:noFill/>
          <a:extLst>
            <a:ext uri="{909E8E84-426E-40DD-AFC4-6F175D3DCCD1}">
              <a14:hiddenFill xmlns:a14="http://schemas.microsoft.com/office/drawing/2010/main">
                <a:solidFill>
                  <a:srgbClr val="FFFFFF"/>
                </a:solidFill>
              </a14:hiddenFill>
            </a:ext>
          </a:extLst>
        </p:spPr>
      </p:pic>
      <p:sp>
        <p:nvSpPr>
          <p:cNvPr id="36" name="ZoneTexte 4">
            <a:extLst>
              <a:ext uri="{FF2B5EF4-FFF2-40B4-BE49-F238E27FC236}">
                <a16:creationId xmlns:a16="http://schemas.microsoft.com/office/drawing/2014/main" id="{7790CB03-F7B2-034D-AC8D-B707277A83D4}"/>
              </a:ext>
            </a:extLst>
          </p:cNvPr>
          <p:cNvSpPr txBox="1">
            <a:spLocks noChangeArrowheads="1"/>
          </p:cNvSpPr>
          <p:nvPr/>
        </p:nvSpPr>
        <p:spPr bwMode="auto">
          <a:xfrm>
            <a:off x="5588768" y="3581690"/>
            <a:ext cx="2986604" cy="8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altLang="fr-FR" sz="1200" b="1" dirty="0">
                <a:solidFill>
                  <a:schemeClr val="accent1"/>
                </a:solidFill>
                <a:latin typeface="HurmeGeometricSans4 Regular"/>
                <a:ea typeface="Helvetica" charset="0"/>
                <a:cs typeface="HurmeGeometricSans4 Regular"/>
              </a:rPr>
              <a:t>Wally </a:t>
            </a:r>
            <a:r>
              <a:rPr lang="fr-FR" altLang="fr-FR" sz="1200" b="1" dirty="0" err="1">
                <a:solidFill>
                  <a:schemeClr val="accent1"/>
                </a:solidFill>
                <a:latin typeface="HurmeGeometricSans4 Regular"/>
                <a:ea typeface="Helvetica" charset="0"/>
                <a:cs typeface="HurmeGeometricSans4 Regular"/>
              </a:rPr>
              <a:t>Dioh</a:t>
            </a:r>
            <a:r>
              <a:rPr lang="fr-FR" altLang="fr-FR" sz="1200" b="1" dirty="0">
                <a:solidFill>
                  <a:schemeClr val="accent1"/>
                </a:solidFill>
                <a:latin typeface="HurmeGeometricSans4 Regular"/>
                <a:ea typeface="Helvetica" charset="0"/>
                <a:cs typeface="HurmeGeometricSans4 Regular"/>
              </a:rPr>
              <a:t> – Directeur des Opérations</a:t>
            </a:r>
          </a:p>
          <a:p>
            <a:pPr marL="171450" indent="-171450">
              <a:spcBef>
                <a:spcPts val="225"/>
              </a:spcBef>
              <a:spcAft>
                <a:spcPts val="200"/>
              </a:spcAft>
              <a:buClr>
                <a:schemeClr val="accent5"/>
              </a:buClr>
            </a:pPr>
            <a:r>
              <a:rPr lang="en-GB" altLang="fr-FR" sz="1050" dirty="0" err="1">
                <a:solidFill>
                  <a:srgbClr val="666666"/>
                </a:solidFill>
                <a:latin typeface="HurmeGeometricSans4 Regular"/>
              </a:rPr>
              <a:t>Docteur</a:t>
            </a:r>
            <a:r>
              <a:rPr lang="en-GB" altLang="fr-FR" sz="1050" dirty="0">
                <a:solidFill>
                  <a:srgbClr val="666666"/>
                </a:solidFill>
                <a:latin typeface="HurmeGeometricSans4 Regular"/>
              </a:rPr>
              <a:t> </a:t>
            </a:r>
            <a:r>
              <a:rPr lang="en-GB" altLang="fr-FR" sz="1050" dirty="0" err="1">
                <a:solidFill>
                  <a:srgbClr val="666666"/>
                </a:solidFill>
                <a:latin typeface="HurmeGeometricSans4 Regular"/>
              </a:rPr>
              <a:t>en</a:t>
            </a:r>
            <a:r>
              <a:rPr lang="en-GB" altLang="fr-FR" sz="1050" dirty="0">
                <a:solidFill>
                  <a:srgbClr val="666666"/>
                </a:solidFill>
                <a:latin typeface="HurmeGeometricSans4 Regular"/>
              </a:rPr>
              <a:t> </a:t>
            </a:r>
            <a:r>
              <a:rPr lang="fr-FR" altLang="fr-FR" sz="1050" dirty="0">
                <a:solidFill>
                  <a:srgbClr val="666666"/>
                </a:solidFill>
                <a:latin typeface="HurmeGeometricSans4 Regular"/>
              </a:rPr>
              <a:t>phytopathologie</a:t>
            </a:r>
            <a:r>
              <a:rPr lang="en-GB" altLang="fr-FR" sz="1050" dirty="0">
                <a:solidFill>
                  <a:srgbClr val="666666"/>
                </a:solidFill>
                <a:latin typeface="HurmeGeometricSans4 Regular"/>
              </a:rPr>
              <a:t> (Paris XI), MBA</a:t>
            </a:r>
          </a:p>
          <a:p>
            <a:pPr marL="171450" indent="-171450">
              <a:spcBef>
                <a:spcPts val="225"/>
              </a:spcBef>
              <a:spcAft>
                <a:spcPts val="200"/>
              </a:spcAft>
              <a:buClr>
                <a:schemeClr val="accent5"/>
              </a:buClr>
            </a:pPr>
            <a:r>
              <a:rPr lang="en-GB" altLang="fr-FR" sz="1050" dirty="0">
                <a:solidFill>
                  <a:srgbClr val="666666"/>
                </a:solidFill>
                <a:latin typeface="HurmeGeometricSans4 Regular"/>
              </a:rPr>
              <a:t>Plus de 21 </a:t>
            </a:r>
            <a:r>
              <a:rPr lang="en-GB" altLang="fr-FR" sz="1050" dirty="0" err="1">
                <a:solidFill>
                  <a:srgbClr val="666666"/>
                </a:solidFill>
                <a:latin typeface="HurmeGeometricSans4 Regular"/>
              </a:rPr>
              <a:t>ans</a:t>
            </a:r>
            <a:r>
              <a:rPr lang="en-GB" altLang="fr-FR" sz="1050" dirty="0">
                <a:solidFill>
                  <a:srgbClr val="666666"/>
                </a:solidFill>
                <a:latin typeface="HurmeGeometricSans4 Regular"/>
              </a:rPr>
              <a:t> </a:t>
            </a:r>
            <a:r>
              <a:rPr lang="en-GB" altLang="fr-FR" sz="1050" dirty="0" err="1">
                <a:solidFill>
                  <a:srgbClr val="666666"/>
                </a:solidFill>
                <a:latin typeface="HurmeGeometricSans4 Regular"/>
              </a:rPr>
              <a:t>d’exp</a:t>
            </a:r>
            <a:r>
              <a:rPr lang="fr-FR" altLang="fr-FR" sz="1050" dirty="0">
                <a:solidFill>
                  <a:srgbClr val="666666"/>
                </a:solidFill>
                <a:latin typeface="HurmeGeometricSans4 Regular"/>
              </a:rPr>
              <a:t>é</a:t>
            </a:r>
            <a:r>
              <a:rPr lang="en-GB" altLang="fr-FR" sz="1050" dirty="0" err="1">
                <a:solidFill>
                  <a:srgbClr val="666666"/>
                </a:solidFill>
                <a:latin typeface="HurmeGeometricSans4 Regular"/>
              </a:rPr>
              <a:t>rience</a:t>
            </a:r>
            <a:r>
              <a:rPr lang="en-GB" altLang="fr-FR" sz="1050" dirty="0">
                <a:solidFill>
                  <a:srgbClr val="666666"/>
                </a:solidFill>
                <a:latin typeface="HurmeGeometricSans4 Regular"/>
              </a:rPr>
              <a:t> dans les </a:t>
            </a:r>
            <a:r>
              <a:rPr lang="en-GB" altLang="fr-FR" sz="1050" dirty="0" err="1">
                <a:solidFill>
                  <a:srgbClr val="666666"/>
                </a:solidFill>
                <a:latin typeface="HurmeGeometricSans4 Regular"/>
              </a:rPr>
              <a:t>biotechs</a:t>
            </a:r>
            <a:r>
              <a:rPr lang="en-GB" altLang="fr-FR" sz="1050" dirty="0">
                <a:solidFill>
                  <a:srgbClr val="666666"/>
                </a:solidFill>
                <a:latin typeface="HurmeGeometricSans4 Regular"/>
              </a:rPr>
              <a:t> </a:t>
            </a:r>
            <a:r>
              <a:rPr lang="en-GB" altLang="fr-FR" sz="1050" dirty="0" err="1">
                <a:solidFill>
                  <a:srgbClr val="666666"/>
                </a:solidFill>
                <a:latin typeface="HurmeGeometricSans4 Regular"/>
              </a:rPr>
              <a:t>en</a:t>
            </a:r>
            <a:r>
              <a:rPr lang="en-GB" altLang="fr-FR" sz="1050" dirty="0">
                <a:solidFill>
                  <a:srgbClr val="666666"/>
                </a:solidFill>
                <a:latin typeface="HurmeGeometricSans4 Regular"/>
              </a:rPr>
              <a:t> France et aux </a:t>
            </a:r>
            <a:r>
              <a:rPr lang="en-GB" altLang="fr-FR" sz="1050" dirty="0" err="1">
                <a:solidFill>
                  <a:srgbClr val="666666"/>
                </a:solidFill>
                <a:latin typeface="HurmeGeometricSans4 Regular"/>
              </a:rPr>
              <a:t>Etats-Unis</a:t>
            </a:r>
            <a:r>
              <a:rPr lang="en-GB" altLang="fr-FR" sz="1050" dirty="0">
                <a:solidFill>
                  <a:srgbClr val="666666"/>
                </a:solidFill>
                <a:latin typeface="HurmeGeometricSans4 Regular"/>
              </a:rPr>
              <a:t>, R&amp;D à Monsanto</a:t>
            </a:r>
          </a:p>
        </p:txBody>
      </p:sp>
      <p:sp>
        <p:nvSpPr>
          <p:cNvPr id="31" name="ZoneTexte 4">
            <a:extLst>
              <a:ext uri="{FF2B5EF4-FFF2-40B4-BE49-F238E27FC236}">
                <a16:creationId xmlns:a16="http://schemas.microsoft.com/office/drawing/2014/main" id="{2EA2FF23-2850-487E-B2CA-973DB9852815}"/>
              </a:ext>
            </a:extLst>
          </p:cNvPr>
          <p:cNvSpPr txBox="1">
            <a:spLocks noChangeArrowheads="1"/>
          </p:cNvSpPr>
          <p:nvPr/>
        </p:nvSpPr>
        <p:spPr bwMode="auto">
          <a:xfrm>
            <a:off x="1366421" y="5004647"/>
            <a:ext cx="3126510" cy="134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85725" indent="-85725">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ts val="225"/>
              </a:spcBef>
              <a:spcAft>
                <a:spcPts val="200"/>
              </a:spcAft>
              <a:buNone/>
            </a:pPr>
            <a:r>
              <a:rPr lang="fr-FR" sz="1200" b="1" dirty="0">
                <a:solidFill>
                  <a:schemeClr val="accent1"/>
                </a:solidFill>
                <a:latin typeface="HurmeGeometricSans4 Regular"/>
              </a:rPr>
              <a:t>Evelyne Nguyen – Directeur Financier</a:t>
            </a:r>
          </a:p>
          <a:p>
            <a:pPr marL="171450" indent="-171450">
              <a:spcBef>
                <a:spcPts val="225"/>
              </a:spcBef>
              <a:spcAft>
                <a:spcPts val="200"/>
              </a:spcAft>
              <a:buClr>
                <a:schemeClr val="accent5"/>
              </a:buClr>
            </a:pPr>
            <a:r>
              <a:rPr lang="fr-FR" altLang="fr-FR" sz="1050" dirty="0">
                <a:solidFill>
                  <a:srgbClr val="666666"/>
                </a:solidFill>
                <a:latin typeface="HurmeGeometricSans4 Regular"/>
              </a:rPr>
              <a:t>Plus de 25 ans d’expérience en finance d’entreprise pour des groupes pharmaceutiques et </a:t>
            </a:r>
            <a:r>
              <a:rPr lang="fr-FR" altLang="fr-FR" sz="1050" dirty="0" err="1">
                <a:solidFill>
                  <a:srgbClr val="666666"/>
                </a:solidFill>
                <a:latin typeface="HurmeGeometricSans4 Regular"/>
              </a:rPr>
              <a:t>biotechs</a:t>
            </a:r>
            <a:r>
              <a:rPr lang="fr-FR" altLang="fr-FR" sz="1050" dirty="0">
                <a:solidFill>
                  <a:srgbClr val="666666"/>
                </a:solidFill>
                <a:latin typeface="HurmeGeometricSans4 Regular"/>
              </a:rPr>
              <a:t> internationaux: BMS, LFB</a:t>
            </a:r>
          </a:p>
          <a:p>
            <a:pPr marL="171450" indent="-171450">
              <a:spcBef>
                <a:spcPts val="225"/>
              </a:spcBef>
              <a:spcAft>
                <a:spcPts val="200"/>
              </a:spcAft>
              <a:buClr>
                <a:schemeClr val="accent5"/>
              </a:buClr>
            </a:pPr>
            <a:r>
              <a:rPr lang="fr-FR" altLang="fr-FR" sz="1050" dirty="0">
                <a:solidFill>
                  <a:srgbClr val="666666"/>
                </a:solidFill>
                <a:latin typeface="HurmeGeometricSans4 Regular"/>
              </a:rPr>
              <a:t>Expertise dans des opérations financières internationales entre l’Europe, les Etats-Unis et l’Asie</a:t>
            </a:r>
          </a:p>
        </p:txBody>
      </p:sp>
      <p:pic>
        <p:nvPicPr>
          <p:cNvPr id="32" name="Image 31">
            <a:extLst>
              <a:ext uri="{FF2B5EF4-FFF2-40B4-BE49-F238E27FC236}">
                <a16:creationId xmlns:a16="http://schemas.microsoft.com/office/drawing/2014/main" id="{0C476099-235A-48E5-BAA5-2AE1357EAE49}"/>
              </a:ext>
            </a:extLst>
          </p:cNvPr>
          <p:cNvPicPr>
            <a:picLocks noChangeAspect="1"/>
          </p:cNvPicPr>
          <p:nvPr/>
        </p:nvPicPr>
        <p:blipFill>
          <a:blip r:embed="rId11"/>
          <a:stretch>
            <a:fillRect/>
          </a:stretch>
        </p:blipFill>
        <p:spPr>
          <a:xfrm>
            <a:off x="470772" y="5004647"/>
            <a:ext cx="814452" cy="890111"/>
          </a:xfrm>
          <a:prstGeom prst="flowChartConnector">
            <a:avLst/>
          </a:prstGeom>
        </p:spPr>
      </p:pic>
      <p:pic>
        <p:nvPicPr>
          <p:cNvPr id="38" name="Picture 3">
            <a:extLst>
              <a:ext uri="{FF2B5EF4-FFF2-40B4-BE49-F238E27FC236}">
                <a16:creationId xmlns:a16="http://schemas.microsoft.com/office/drawing/2014/main" id="{F1B8D94A-D572-4913-8B2A-D81110AF5BB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832021" y="1125103"/>
            <a:ext cx="840977" cy="29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a:extLst>
              <a:ext uri="{FF2B5EF4-FFF2-40B4-BE49-F238E27FC236}">
                <a16:creationId xmlns:a16="http://schemas.microsoft.com/office/drawing/2014/main" id="{5BF9EC79-EC9C-4455-A840-4DF3B69E2857}"/>
              </a:ext>
            </a:extLst>
          </p:cNvPr>
          <p:cNvPicPr>
            <a:picLocks noChangeAspect="1"/>
          </p:cNvPicPr>
          <p:nvPr/>
        </p:nvPicPr>
        <p:blipFill>
          <a:blip r:embed="rId13"/>
          <a:stretch>
            <a:fillRect/>
          </a:stretch>
        </p:blipFill>
        <p:spPr>
          <a:xfrm>
            <a:off x="1440021" y="1114696"/>
            <a:ext cx="1475545" cy="301331"/>
          </a:xfrm>
          <a:prstGeom prst="rect">
            <a:avLst/>
          </a:prstGeom>
        </p:spPr>
      </p:pic>
      <p:pic>
        <p:nvPicPr>
          <p:cNvPr id="40" name="Picture 39">
            <a:extLst>
              <a:ext uri="{FF2B5EF4-FFF2-40B4-BE49-F238E27FC236}">
                <a16:creationId xmlns:a16="http://schemas.microsoft.com/office/drawing/2014/main" id="{651AE9BD-492F-4100-9A12-E365BCF4B17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400456" y="1069399"/>
            <a:ext cx="820056" cy="405244"/>
          </a:xfrm>
          <a:prstGeom prst="rect">
            <a:avLst/>
          </a:prstGeom>
        </p:spPr>
      </p:pic>
      <p:pic>
        <p:nvPicPr>
          <p:cNvPr id="42" name="Picture 41">
            <a:extLst>
              <a:ext uri="{FF2B5EF4-FFF2-40B4-BE49-F238E27FC236}">
                <a16:creationId xmlns:a16="http://schemas.microsoft.com/office/drawing/2014/main" id="{ECA6BD36-8C37-4731-AEA0-359D3F62842F}"/>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596950" y="1050045"/>
            <a:ext cx="1312922" cy="405244"/>
          </a:xfrm>
          <a:prstGeom prst="rect">
            <a:avLst/>
          </a:prstGeom>
        </p:spPr>
      </p:pic>
      <p:pic>
        <p:nvPicPr>
          <p:cNvPr id="43" name="Picture 42">
            <a:extLst>
              <a:ext uri="{FF2B5EF4-FFF2-40B4-BE49-F238E27FC236}">
                <a16:creationId xmlns:a16="http://schemas.microsoft.com/office/drawing/2014/main" id="{10C40CB7-9DAA-4045-AB10-54AFBB53B814}"/>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335435" y="1615307"/>
            <a:ext cx="1157496" cy="309209"/>
          </a:xfrm>
          <a:prstGeom prst="rect">
            <a:avLst/>
          </a:prstGeom>
        </p:spPr>
      </p:pic>
      <p:pic>
        <p:nvPicPr>
          <p:cNvPr id="45" name="Picture 2" descr="Shire Logo">
            <a:extLst>
              <a:ext uri="{FF2B5EF4-FFF2-40B4-BE49-F238E27FC236}">
                <a16:creationId xmlns:a16="http://schemas.microsoft.com/office/drawing/2014/main" id="{5A27C718-AD5E-4F90-80CC-8AAF72D52F14}"/>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169431" y="1526484"/>
            <a:ext cx="621104" cy="6211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Résultat de recherche d'images pour &quot;BRISTOL MYERS SQUIBB&quot;">
            <a:extLst>
              <a:ext uri="{FF2B5EF4-FFF2-40B4-BE49-F238E27FC236}">
                <a16:creationId xmlns:a16="http://schemas.microsoft.com/office/drawing/2014/main" id="{FC86C20C-9BA1-4A3D-B5EB-5539F3DC1D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6999" y="1384780"/>
            <a:ext cx="1157496" cy="770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ésultat de recherche d'images pour &quot;laboratoire du fractionnement et des biotechnologies&quot;">
            <a:extLst>
              <a:ext uri="{FF2B5EF4-FFF2-40B4-BE49-F238E27FC236}">
                <a16:creationId xmlns:a16="http://schemas.microsoft.com/office/drawing/2014/main" id="{E368C174-B77E-4863-94EE-764EC6D46D4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96950" y="1607904"/>
            <a:ext cx="1205214" cy="42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7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D76B-3E2C-EE49-886E-7A8FB2913D71}"/>
              </a:ext>
            </a:extLst>
          </p:cNvPr>
          <p:cNvSpPr>
            <a:spLocks noGrp="1"/>
          </p:cNvSpPr>
          <p:nvPr>
            <p:ph type="title"/>
          </p:nvPr>
        </p:nvSpPr>
        <p:spPr>
          <a:xfrm>
            <a:off x="428854" y="0"/>
            <a:ext cx="8670910" cy="956234"/>
          </a:xfrm>
        </p:spPr>
        <p:txBody>
          <a:bodyPr>
            <a:normAutofit/>
          </a:bodyPr>
          <a:lstStyle/>
          <a:p>
            <a:br>
              <a:rPr lang="en-US" dirty="0"/>
            </a:br>
            <a:r>
              <a:rPr lang="fr-FR" dirty="0"/>
              <a:t>Notre portefeuille clinique pour un développement mondial</a:t>
            </a:r>
            <a:endParaRPr lang="en-US" dirty="0"/>
          </a:p>
        </p:txBody>
      </p:sp>
      <p:sp>
        <p:nvSpPr>
          <p:cNvPr id="6" name="Slide Number Placeholder 2">
            <a:extLst>
              <a:ext uri="{FF2B5EF4-FFF2-40B4-BE49-F238E27FC236}">
                <a16:creationId xmlns:a16="http://schemas.microsoft.com/office/drawing/2014/main" id="{AE5B0052-4005-ED4A-8CEB-CD694CA4276D}"/>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6</a:t>
            </a:fld>
            <a:endParaRPr lang="fr-FR" dirty="0">
              <a:solidFill>
                <a:schemeClr val="bg2">
                  <a:lumMod val="25000"/>
                </a:schemeClr>
              </a:solidFill>
              <a:latin typeface="HurmeGeometricSans4 Regular"/>
              <a:ea typeface="MS PGothic" charset="-128"/>
            </a:endParaRPr>
          </a:p>
        </p:txBody>
      </p:sp>
      <p:pic>
        <p:nvPicPr>
          <p:cNvPr id="8" name="Picture 3">
            <a:extLst>
              <a:ext uri="{FF2B5EF4-FFF2-40B4-BE49-F238E27FC236}">
                <a16:creationId xmlns:a16="http://schemas.microsoft.com/office/drawing/2014/main" id="{29F72089-DCEE-49AA-B208-3EEF71C7DCE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9809" y="5333393"/>
            <a:ext cx="1900254" cy="82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Résultats de recherche d'images pour « institut de myologie »">
            <a:extLst>
              <a:ext uri="{FF2B5EF4-FFF2-40B4-BE49-F238E27FC236}">
                <a16:creationId xmlns:a16="http://schemas.microsoft.com/office/drawing/2014/main" id="{2FA95B2C-467A-4138-AFB0-98169732F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285" y="4728252"/>
            <a:ext cx="2094781" cy="2094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ésultats de recherche d'images pour « INSTITUT DE LA VISION »">
            <a:extLst>
              <a:ext uri="{FF2B5EF4-FFF2-40B4-BE49-F238E27FC236}">
                <a16:creationId xmlns:a16="http://schemas.microsoft.com/office/drawing/2014/main" id="{EAEB12F6-B13C-4E20-B7FC-C5BC9C996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585" y="5000693"/>
            <a:ext cx="1487606" cy="14876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80467C18-1533-FA4D-8FAD-A08D43AFBA86}"/>
              </a:ext>
            </a:extLst>
          </p:cNvPr>
          <p:cNvSpPr txBox="1">
            <a:spLocks/>
          </p:cNvSpPr>
          <p:nvPr/>
        </p:nvSpPr>
        <p:spPr>
          <a:xfrm>
            <a:off x="447160" y="4531045"/>
            <a:ext cx="8249679" cy="6365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666666"/>
                </a:solidFill>
                <a:latin typeface="HurmeGeometricSans4 Regular"/>
                <a:ea typeface="+mn-ea"/>
                <a:cs typeface="HurmeGeometricSans4 Regular"/>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666666"/>
                </a:solidFill>
                <a:latin typeface="HurmeGeometricSans4 Regular"/>
                <a:ea typeface="+mn-ea"/>
                <a:cs typeface="HurmeGeometricSans4 Regular"/>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rgbClr val="666666"/>
                </a:solidFill>
                <a:latin typeface="HurmeGeometricSans4 Regular"/>
                <a:ea typeface="+mn-ea"/>
                <a:cs typeface="HurmeGeometricSans4 Regular"/>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rgbClr val="666666"/>
                </a:solidFill>
                <a:latin typeface="HurmeGeometricSans4 Regular"/>
                <a:ea typeface="+mn-ea"/>
                <a:cs typeface="HurmeGeometricSans4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200"/>
              </a:spcBef>
              <a:buClr>
                <a:srgbClr val="3D9973"/>
              </a:buClr>
            </a:pPr>
            <a:r>
              <a:rPr lang="fr-FR" sz="1300" dirty="0"/>
              <a:t>Les candidats-médicaments de deuxième génération, BIO103 et BIO203, sont des candidats en phase préclinique pour l’extension du portefeuille projets.</a:t>
            </a:r>
            <a:endParaRPr lang="en-US" sz="1300" dirty="0"/>
          </a:p>
          <a:p>
            <a:pPr>
              <a:lnSpc>
                <a:spcPct val="110000"/>
              </a:lnSpc>
              <a:spcBef>
                <a:spcPts val="2200"/>
              </a:spcBef>
              <a:buClr>
                <a:srgbClr val="3D9973"/>
              </a:buClr>
            </a:pPr>
            <a:endParaRPr lang="en-US" sz="1300" dirty="0">
              <a:solidFill>
                <a:schemeClr val="bg2">
                  <a:lumMod val="25000"/>
                </a:schemeClr>
              </a:solidFill>
            </a:endParaRPr>
          </a:p>
          <a:p>
            <a:pPr>
              <a:lnSpc>
                <a:spcPct val="110000"/>
              </a:lnSpc>
              <a:spcBef>
                <a:spcPts val="2200"/>
              </a:spcBef>
              <a:buClr>
                <a:srgbClr val="3D9973"/>
              </a:buClr>
            </a:pPr>
            <a:endParaRPr lang="en-US" sz="1300" dirty="0">
              <a:solidFill>
                <a:schemeClr val="bg2">
                  <a:lumMod val="25000"/>
                </a:schemeClr>
              </a:solidFill>
            </a:endParaRPr>
          </a:p>
          <a:p>
            <a:pPr>
              <a:lnSpc>
                <a:spcPct val="110000"/>
              </a:lnSpc>
              <a:spcBef>
                <a:spcPts val="2200"/>
              </a:spcBef>
              <a:buClr>
                <a:srgbClr val="3D9973"/>
              </a:buClr>
            </a:pPr>
            <a:endParaRPr lang="en-US" sz="1300" dirty="0">
              <a:solidFill>
                <a:schemeClr val="bg2">
                  <a:lumMod val="25000"/>
                </a:schemeClr>
              </a:solidFill>
            </a:endParaRPr>
          </a:p>
        </p:txBody>
      </p:sp>
      <p:grpSp>
        <p:nvGrpSpPr>
          <p:cNvPr id="58" name="Groupe 4">
            <a:extLst>
              <a:ext uri="{FF2B5EF4-FFF2-40B4-BE49-F238E27FC236}">
                <a16:creationId xmlns:a16="http://schemas.microsoft.com/office/drawing/2014/main" id="{80896523-EAE5-434D-9CDA-E72CE6761A19}"/>
              </a:ext>
            </a:extLst>
          </p:cNvPr>
          <p:cNvGrpSpPr/>
          <p:nvPr/>
        </p:nvGrpSpPr>
        <p:grpSpPr>
          <a:xfrm>
            <a:off x="447160" y="1380749"/>
            <a:ext cx="7944672" cy="2856717"/>
            <a:chOff x="447160" y="1380749"/>
            <a:chExt cx="7944672" cy="2856717"/>
          </a:xfrm>
        </p:grpSpPr>
        <p:sp>
          <p:nvSpPr>
            <p:cNvPr id="59" name="Rectangle 58">
              <a:extLst>
                <a:ext uri="{FF2B5EF4-FFF2-40B4-BE49-F238E27FC236}">
                  <a16:creationId xmlns:a16="http://schemas.microsoft.com/office/drawing/2014/main" id="{2A5BDBC0-55CC-466A-98DA-DEEFAFB43A19}"/>
                </a:ext>
              </a:extLst>
            </p:cNvPr>
            <p:cNvSpPr/>
            <p:nvPr/>
          </p:nvSpPr>
          <p:spPr>
            <a:xfrm>
              <a:off x="447160" y="3523376"/>
              <a:ext cx="1012524" cy="3020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0" name="Connecteur droit 11">
              <a:extLst>
                <a:ext uri="{FF2B5EF4-FFF2-40B4-BE49-F238E27FC236}">
                  <a16:creationId xmlns:a16="http://schemas.microsoft.com/office/drawing/2014/main" id="{D0B60217-4C7A-4E2D-81AF-D5EBFAE2907D}"/>
                </a:ext>
              </a:extLst>
            </p:cNvPr>
            <p:cNvCxnSpPr>
              <a:cxnSpLocks/>
            </p:cNvCxnSpPr>
            <p:nvPr/>
          </p:nvCxnSpPr>
          <p:spPr>
            <a:xfrm>
              <a:off x="447161" y="1678743"/>
              <a:ext cx="7653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12">
              <a:extLst>
                <a:ext uri="{FF2B5EF4-FFF2-40B4-BE49-F238E27FC236}">
                  <a16:creationId xmlns:a16="http://schemas.microsoft.com/office/drawing/2014/main" id="{DEDE62DC-5751-4147-BB16-E6E6C3BD069B}"/>
                </a:ext>
              </a:extLst>
            </p:cNvPr>
            <p:cNvCxnSpPr>
              <a:cxnSpLocks/>
            </p:cNvCxnSpPr>
            <p:nvPr/>
          </p:nvCxnSpPr>
          <p:spPr>
            <a:xfrm>
              <a:off x="447161" y="3153776"/>
              <a:ext cx="776193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13">
              <a:extLst>
                <a:ext uri="{FF2B5EF4-FFF2-40B4-BE49-F238E27FC236}">
                  <a16:creationId xmlns:a16="http://schemas.microsoft.com/office/drawing/2014/main" id="{BDC07CC2-6CC6-4832-8F9A-B3A4DA3D2C9A}"/>
                </a:ext>
              </a:extLst>
            </p:cNvPr>
            <p:cNvCxnSpPr>
              <a:cxnSpLocks/>
            </p:cNvCxnSpPr>
            <p:nvPr/>
          </p:nvCxnSpPr>
          <p:spPr>
            <a:xfrm>
              <a:off x="1715974" y="2669350"/>
              <a:ext cx="195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 coins arrondis 14">
              <a:extLst>
                <a:ext uri="{FF2B5EF4-FFF2-40B4-BE49-F238E27FC236}">
                  <a16:creationId xmlns:a16="http://schemas.microsoft.com/office/drawing/2014/main" id="{4FD5695D-28DB-4275-AFAA-213C4E60A658}"/>
                </a:ext>
              </a:extLst>
            </p:cNvPr>
            <p:cNvSpPr/>
            <p:nvPr/>
          </p:nvSpPr>
          <p:spPr>
            <a:xfrm>
              <a:off x="4104976" y="1757244"/>
              <a:ext cx="933143"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64" name="Rectangle : coins arrondis 15">
              <a:extLst>
                <a:ext uri="{FF2B5EF4-FFF2-40B4-BE49-F238E27FC236}">
                  <a16:creationId xmlns:a16="http://schemas.microsoft.com/office/drawing/2014/main" id="{F2742E31-6BD2-4044-9A5A-4D95A8348135}"/>
                </a:ext>
              </a:extLst>
            </p:cNvPr>
            <p:cNvSpPr/>
            <p:nvPr/>
          </p:nvSpPr>
          <p:spPr>
            <a:xfrm>
              <a:off x="4104975" y="2733880"/>
              <a:ext cx="933144"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65" name="Flèche : pentagone 16">
              <a:extLst>
                <a:ext uri="{FF2B5EF4-FFF2-40B4-BE49-F238E27FC236}">
                  <a16:creationId xmlns:a16="http://schemas.microsoft.com/office/drawing/2014/main" id="{DD004604-CCE3-4F00-A097-B7B7EC1764E3}"/>
                </a:ext>
              </a:extLst>
            </p:cNvPr>
            <p:cNvSpPr/>
            <p:nvPr/>
          </p:nvSpPr>
          <p:spPr>
            <a:xfrm>
              <a:off x="6191284" y="2735670"/>
              <a:ext cx="751575" cy="358403"/>
            </a:xfrm>
            <a:prstGeom prst="homePlate">
              <a:avLst/>
            </a:prstGeom>
            <a:solidFill>
              <a:srgbClr val="3D9973"/>
            </a:solidFill>
            <a:ln w="19050">
              <a:solidFill>
                <a:srgbClr val="1E9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66" name="ZoneTexte 17">
              <a:extLst>
                <a:ext uri="{FF2B5EF4-FFF2-40B4-BE49-F238E27FC236}">
                  <a16:creationId xmlns:a16="http://schemas.microsoft.com/office/drawing/2014/main" id="{5F1CB9FA-7642-49BC-BCFB-7E9EA4D61FF8}"/>
                </a:ext>
              </a:extLst>
            </p:cNvPr>
            <p:cNvSpPr txBox="1"/>
            <p:nvPr/>
          </p:nvSpPr>
          <p:spPr>
            <a:xfrm>
              <a:off x="447161" y="2102104"/>
              <a:ext cx="1327137" cy="615553"/>
            </a:xfrm>
            <a:prstGeom prst="rect">
              <a:avLst/>
            </a:prstGeom>
            <a:noFill/>
          </p:spPr>
          <p:txBody>
            <a:bodyPr wrap="square" lIns="0" tIns="0" rIns="0" bIns="0" rtlCol="0">
              <a:spAutoFit/>
            </a:bodyPr>
            <a:lstStyle/>
            <a:p>
              <a:pPr algn="l"/>
              <a:r>
                <a:rPr lang="fr-FR" sz="2000" dirty="0" err="1">
                  <a:solidFill>
                    <a:srgbClr val="1E9F7A"/>
                  </a:solidFill>
                  <a:latin typeface="HurmeGeometricSans4 Regular"/>
                  <a:ea typeface="MS PGothic" charset="-128"/>
                </a:rPr>
                <a:t>Sarconeos</a:t>
              </a:r>
              <a:endParaRPr lang="fr-FR" sz="2000" dirty="0">
                <a:solidFill>
                  <a:srgbClr val="1E9F7A"/>
                </a:solidFill>
                <a:latin typeface="HurmeGeometricSans4 Regular"/>
                <a:ea typeface="MS PGothic" charset="-128"/>
              </a:endParaRPr>
            </a:p>
            <a:p>
              <a:pPr algn="l"/>
              <a:r>
                <a:rPr lang="fr-FR" sz="2000" dirty="0">
                  <a:solidFill>
                    <a:srgbClr val="1E9F7A"/>
                  </a:solidFill>
                  <a:latin typeface="HurmeGeometricSans4 Regular"/>
                  <a:ea typeface="MS PGothic" charset="-128"/>
                </a:rPr>
                <a:t>(BIO101)</a:t>
              </a:r>
            </a:p>
          </p:txBody>
        </p:sp>
        <p:sp>
          <p:nvSpPr>
            <p:cNvPr id="67" name="ZoneTexte 18">
              <a:extLst>
                <a:ext uri="{FF2B5EF4-FFF2-40B4-BE49-F238E27FC236}">
                  <a16:creationId xmlns:a16="http://schemas.microsoft.com/office/drawing/2014/main" id="{050B39BB-9ADE-47E8-A4BF-617452C120FA}"/>
                </a:ext>
              </a:extLst>
            </p:cNvPr>
            <p:cNvSpPr txBox="1"/>
            <p:nvPr/>
          </p:nvSpPr>
          <p:spPr>
            <a:xfrm>
              <a:off x="549548" y="1398825"/>
              <a:ext cx="1122363" cy="279918"/>
            </a:xfrm>
            <a:prstGeom prst="rect">
              <a:avLst/>
            </a:prstGeom>
            <a:noFill/>
          </p:spPr>
          <p:txBody>
            <a:bodyPr wrap="square" lIns="0" tIns="0" rIns="0" bIns="0" rtlCol="0">
              <a:spAutoFit/>
            </a:bodyPr>
            <a:lstStyle/>
            <a:p>
              <a:pPr algn="l"/>
              <a:endParaRPr lang="fr-FR" sz="1000" dirty="0" err="1">
                <a:solidFill>
                  <a:schemeClr val="bg2"/>
                </a:solidFill>
                <a:latin typeface="Century Gothic" panose="020B0502020202020204" pitchFamily="34" charset="0"/>
              </a:endParaRPr>
            </a:p>
          </p:txBody>
        </p:sp>
        <p:sp>
          <p:nvSpPr>
            <p:cNvPr id="68" name="ZoneTexte 19">
              <a:extLst>
                <a:ext uri="{FF2B5EF4-FFF2-40B4-BE49-F238E27FC236}">
                  <a16:creationId xmlns:a16="http://schemas.microsoft.com/office/drawing/2014/main" id="{9AF03274-262B-4C7B-87CC-630C1D0BEB13}"/>
                </a:ext>
              </a:extLst>
            </p:cNvPr>
            <p:cNvSpPr txBox="1"/>
            <p:nvPr/>
          </p:nvSpPr>
          <p:spPr>
            <a:xfrm>
              <a:off x="447160" y="3584638"/>
              <a:ext cx="1327137" cy="307777"/>
            </a:xfrm>
            <a:prstGeom prst="rect">
              <a:avLst/>
            </a:prstGeom>
            <a:noFill/>
          </p:spPr>
          <p:txBody>
            <a:bodyPr wrap="square" lIns="0" tIns="0" rIns="0" bIns="0" rtlCol="0">
              <a:spAutoFit/>
            </a:bodyPr>
            <a:lstStyle/>
            <a:p>
              <a:r>
                <a:rPr lang="fr-FR" sz="2000" dirty="0" err="1">
                  <a:solidFill>
                    <a:srgbClr val="678EC9"/>
                  </a:solidFill>
                  <a:latin typeface="HurmeGeometricSans4 Regular"/>
                  <a:ea typeface="MS PGothic" charset="-128"/>
                </a:rPr>
                <a:t>Macuneos</a:t>
              </a:r>
              <a:endParaRPr lang="fr-FR" sz="2000" dirty="0">
                <a:solidFill>
                  <a:srgbClr val="678EC9"/>
                </a:solidFill>
                <a:latin typeface="HurmeGeometricSans4 Regular"/>
                <a:ea typeface="MS PGothic" charset="-128"/>
              </a:endParaRPr>
            </a:p>
          </p:txBody>
        </p:sp>
        <p:sp>
          <p:nvSpPr>
            <p:cNvPr id="69" name="ZoneTexte 20">
              <a:extLst>
                <a:ext uri="{FF2B5EF4-FFF2-40B4-BE49-F238E27FC236}">
                  <a16:creationId xmlns:a16="http://schemas.microsoft.com/office/drawing/2014/main" id="{67E66F83-9E7D-4F6B-82B5-DAEC8DA4F37A}"/>
                </a:ext>
              </a:extLst>
            </p:cNvPr>
            <p:cNvSpPr txBox="1"/>
            <p:nvPr/>
          </p:nvSpPr>
          <p:spPr>
            <a:xfrm>
              <a:off x="527509" y="1389792"/>
              <a:ext cx="1034234" cy="215444"/>
            </a:xfrm>
            <a:prstGeom prst="rect">
              <a:avLst/>
            </a:prstGeom>
            <a:noFill/>
          </p:spPr>
          <p:txBody>
            <a:bodyPr wrap="square" lIns="0" tIns="0" rIns="0" bIns="0" rtlCol="0">
              <a:spAutoFit/>
            </a:bodyPr>
            <a:lstStyle/>
            <a:p>
              <a:pPr algn="l"/>
              <a:r>
                <a:rPr lang="fr-FR" sz="1400" b="1" dirty="0">
                  <a:solidFill>
                    <a:schemeClr val="bg2">
                      <a:lumMod val="25000"/>
                    </a:schemeClr>
                  </a:solidFill>
                  <a:latin typeface="HurmeGeometricSans4 Regular"/>
                  <a:ea typeface="MS PGothic" charset="-128"/>
                </a:rPr>
                <a:t>Candidat</a:t>
              </a:r>
            </a:p>
          </p:txBody>
        </p:sp>
        <p:sp>
          <p:nvSpPr>
            <p:cNvPr id="70" name="ZoneTexte 21">
              <a:extLst>
                <a:ext uri="{FF2B5EF4-FFF2-40B4-BE49-F238E27FC236}">
                  <a16:creationId xmlns:a16="http://schemas.microsoft.com/office/drawing/2014/main" id="{53F864C8-DC69-4F8E-B564-B7E84DAC61D4}"/>
                </a:ext>
              </a:extLst>
            </p:cNvPr>
            <p:cNvSpPr txBox="1"/>
            <p:nvPr/>
          </p:nvSpPr>
          <p:spPr>
            <a:xfrm>
              <a:off x="1744483" y="1392871"/>
              <a:ext cx="1034234" cy="215444"/>
            </a:xfrm>
            <a:prstGeom prst="rect">
              <a:avLst/>
            </a:prstGeom>
            <a:noFill/>
          </p:spPr>
          <p:txBody>
            <a:bodyPr wrap="square" lIns="0" tIns="0" rIns="0" bIns="0" rtlCol="0">
              <a:spAutoFit/>
            </a:bodyPr>
            <a:lstStyle/>
            <a:p>
              <a:pPr algn="l"/>
              <a:r>
                <a:rPr lang="fr-FR" sz="1400" b="1" dirty="0">
                  <a:solidFill>
                    <a:schemeClr val="bg2">
                      <a:lumMod val="25000"/>
                    </a:schemeClr>
                  </a:solidFill>
                  <a:latin typeface="HurmeGeometricSans4 Regular"/>
                  <a:ea typeface="MS PGothic" charset="-128"/>
                </a:rPr>
                <a:t>Indication</a:t>
              </a:r>
            </a:p>
          </p:txBody>
        </p:sp>
        <p:sp>
          <p:nvSpPr>
            <p:cNvPr id="71" name="ZoneTexte 22">
              <a:extLst>
                <a:ext uri="{FF2B5EF4-FFF2-40B4-BE49-F238E27FC236}">
                  <a16:creationId xmlns:a16="http://schemas.microsoft.com/office/drawing/2014/main" id="{9FCBC23B-7507-4123-AAF8-D3DB855E7EBC}"/>
                </a:ext>
              </a:extLst>
            </p:cNvPr>
            <p:cNvSpPr txBox="1"/>
            <p:nvPr/>
          </p:nvSpPr>
          <p:spPr>
            <a:xfrm>
              <a:off x="4085222" y="1387973"/>
              <a:ext cx="1034234" cy="215444"/>
            </a:xfrm>
            <a:prstGeom prst="rect">
              <a:avLst/>
            </a:prstGeom>
            <a:noFill/>
          </p:spPr>
          <p:txBody>
            <a:bodyPr wrap="square" lIns="0" tIns="0" rIns="0" bIns="0" rtlCol="0">
              <a:spAutoFit/>
            </a:bodyPr>
            <a:lstStyle/>
            <a:p>
              <a:pPr algn="l"/>
              <a:r>
                <a:rPr lang="fr-FR" sz="1400" b="1" dirty="0">
                  <a:solidFill>
                    <a:schemeClr val="bg2">
                      <a:lumMod val="25000"/>
                    </a:schemeClr>
                  </a:solidFill>
                  <a:latin typeface="HurmeGeometricSans4 Regular"/>
                  <a:ea typeface="MS PGothic" charset="-128"/>
                </a:rPr>
                <a:t>Préclinique</a:t>
              </a:r>
            </a:p>
          </p:txBody>
        </p:sp>
        <p:cxnSp>
          <p:nvCxnSpPr>
            <p:cNvPr id="72" name="Connecteur droit 23">
              <a:extLst>
                <a:ext uri="{FF2B5EF4-FFF2-40B4-BE49-F238E27FC236}">
                  <a16:creationId xmlns:a16="http://schemas.microsoft.com/office/drawing/2014/main" id="{2588A657-CDA8-44AD-8A4A-A28E55F39513}"/>
                </a:ext>
              </a:extLst>
            </p:cNvPr>
            <p:cNvCxnSpPr/>
            <p:nvPr/>
          </p:nvCxnSpPr>
          <p:spPr>
            <a:xfrm flipV="1">
              <a:off x="6140624" y="1598679"/>
              <a:ext cx="0" cy="80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24">
              <a:extLst>
                <a:ext uri="{FF2B5EF4-FFF2-40B4-BE49-F238E27FC236}">
                  <a16:creationId xmlns:a16="http://schemas.microsoft.com/office/drawing/2014/main" id="{4154B777-0054-4F4D-BAC6-19568BBDF140}"/>
                </a:ext>
              </a:extLst>
            </p:cNvPr>
            <p:cNvCxnSpPr/>
            <p:nvPr/>
          </p:nvCxnSpPr>
          <p:spPr>
            <a:xfrm flipV="1">
              <a:off x="7216335" y="1601786"/>
              <a:ext cx="0" cy="80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25">
              <a:extLst>
                <a:ext uri="{FF2B5EF4-FFF2-40B4-BE49-F238E27FC236}">
                  <a16:creationId xmlns:a16="http://schemas.microsoft.com/office/drawing/2014/main" id="{A8F7A1D7-87D1-4D52-8572-6C6130E8B876}"/>
                </a:ext>
              </a:extLst>
            </p:cNvPr>
            <p:cNvCxnSpPr/>
            <p:nvPr/>
          </p:nvCxnSpPr>
          <p:spPr>
            <a:xfrm flipV="1">
              <a:off x="5085649" y="1601791"/>
              <a:ext cx="0" cy="80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ZoneTexte 26">
              <a:extLst>
                <a:ext uri="{FF2B5EF4-FFF2-40B4-BE49-F238E27FC236}">
                  <a16:creationId xmlns:a16="http://schemas.microsoft.com/office/drawing/2014/main" id="{9DC8DF0A-AA5B-46A1-904F-A686232815C0}"/>
                </a:ext>
              </a:extLst>
            </p:cNvPr>
            <p:cNvSpPr txBox="1"/>
            <p:nvPr/>
          </p:nvSpPr>
          <p:spPr>
            <a:xfrm>
              <a:off x="1787006" y="1849720"/>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COVID-19</a:t>
              </a:r>
            </a:p>
          </p:txBody>
        </p:sp>
        <p:sp>
          <p:nvSpPr>
            <p:cNvPr id="76" name="ZoneTexte 27">
              <a:extLst>
                <a:ext uri="{FF2B5EF4-FFF2-40B4-BE49-F238E27FC236}">
                  <a16:creationId xmlns:a16="http://schemas.microsoft.com/office/drawing/2014/main" id="{59747A4F-F00B-495E-A3E7-DFF4F4A379D4}"/>
                </a:ext>
              </a:extLst>
            </p:cNvPr>
            <p:cNvSpPr txBox="1"/>
            <p:nvPr/>
          </p:nvSpPr>
          <p:spPr>
            <a:xfrm>
              <a:off x="1787006" y="2800727"/>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DMD</a:t>
              </a:r>
            </a:p>
          </p:txBody>
        </p:sp>
        <p:cxnSp>
          <p:nvCxnSpPr>
            <p:cNvPr id="77" name="Connecteur droit 28">
              <a:extLst>
                <a:ext uri="{FF2B5EF4-FFF2-40B4-BE49-F238E27FC236}">
                  <a16:creationId xmlns:a16="http://schemas.microsoft.com/office/drawing/2014/main" id="{698B53F4-F2C0-4738-BB7F-D58E3FBD579A}"/>
                </a:ext>
              </a:extLst>
            </p:cNvPr>
            <p:cNvCxnSpPr>
              <a:cxnSpLocks/>
            </p:cNvCxnSpPr>
            <p:nvPr/>
          </p:nvCxnSpPr>
          <p:spPr>
            <a:xfrm>
              <a:off x="1715974" y="3767245"/>
              <a:ext cx="195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ZoneTexte 29">
              <a:extLst>
                <a:ext uri="{FF2B5EF4-FFF2-40B4-BE49-F238E27FC236}">
                  <a16:creationId xmlns:a16="http://schemas.microsoft.com/office/drawing/2014/main" id="{1028BFB3-91C4-4806-B90C-F8C768A2A9B7}"/>
                </a:ext>
              </a:extLst>
            </p:cNvPr>
            <p:cNvSpPr txBox="1"/>
            <p:nvPr/>
          </p:nvSpPr>
          <p:spPr>
            <a:xfrm>
              <a:off x="2812465" y="1386342"/>
              <a:ext cx="1034234" cy="215444"/>
            </a:xfrm>
            <a:prstGeom prst="rect">
              <a:avLst/>
            </a:prstGeom>
            <a:noFill/>
          </p:spPr>
          <p:txBody>
            <a:bodyPr wrap="square" lIns="0" tIns="0" rIns="0" bIns="0" rtlCol="0">
              <a:spAutoFit/>
            </a:bodyPr>
            <a:lstStyle/>
            <a:p>
              <a:pPr algn="l"/>
              <a:r>
                <a:rPr lang="fr-FR" sz="1400" b="1" dirty="0">
                  <a:solidFill>
                    <a:schemeClr val="bg2">
                      <a:lumMod val="25000"/>
                    </a:schemeClr>
                  </a:solidFill>
                  <a:latin typeface="HurmeGeometricSans4 Regular"/>
                  <a:ea typeface="MS PGothic" charset="-128"/>
                </a:rPr>
                <a:t>Programme</a:t>
              </a:r>
            </a:p>
          </p:txBody>
        </p:sp>
        <p:sp>
          <p:nvSpPr>
            <p:cNvPr id="79" name="ZoneTexte 30">
              <a:extLst>
                <a:ext uri="{FF2B5EF4-FFF2-40B4-BE49-F238E27FC236}">
                  <a16:creationId xmlns:a16="http://schemas.microsoft.com/office/drawing/2014/main" id="{7FF5D3AD-F6FB-4FE9-B692-D2E05D5CCD20}"/>
                </a:ext>
              </a:extLst>
            </p:cNvPr>
            <p:cNvSpPr txBox="1"/>
            <p:nvPr/>
          </p:nvSpPr>
          <p:spPr>
            <a:xfrm>
              <a:off x="2823913" y="1841838"/>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COVA</a:t>
              </a:r>
            </a:p>
          </p:txBody>
        </p:sp>
        <p:sp>
          <p:nvSpPr>
            <p:cNvPr id="80" name="ZoneTexte 31">
              <a:extLst>
                <a:ext uri="{FF2B5EF4-FFF2-40B4-BE49-F238E27FC236}">
                  <a16:creationId xmlns:a16="http://schemas.microsoft.com/office/drawing/2014/main" id="{4B541489-2956-4D24-B923-615EE2869B99}"/>
                </a:ext>
              </a:extLst>
            </p:cNvPr>
            <p:cNvSpPr txBox="1"/>
            <p:nvPr/>
          </p:nvSpPr>
          <p:spPr>
            <a:xfrm>
              <a:off x="2842306" y="2811480"/>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MYODA</a:t>
              </a:r>
            </a:p>
          </p:txBody>
        </p:sp>
        <p:sp>
          <p:nvSpPr>
            <p:cNvPr id="81" name="ZoneTexte 32">
              <a:extLst>
                <a:ext uri="{FF2B5EF4-FFF2-40B4-BE49-F238E27FC236}">
                  <a16:creationId xmlns:a16="http://schemas.microsoft.com/office/drawing/2014/main" id="{C84CB014-B832-4393-8DE4-7C4607CF69E9}"/>
                </a:ext>
              </a:extLst>
            </p:cNvPr>
            <p:cNvSpPr txBox="1"/>
            <p:nvPr/>
          </p:nvSpPr>
          <p:spPr>
            <a:xfrm>
              <a:off x="1787006" y="3402269"/>
              <a:ext cx="974549" cy="215444"/>
            </a:xfrm>
            <a:prstGeom prst="rect">
              <a:avLst/>
            </a:prstGeom>
            <a:noFill/>
          </p:spPr>
          <p:txBody>
            <a:bodyPr wrap="square" lIns="0" tIns="0" rIns="0" bIns="0" rtlCol="0">
              <a:spAutoFit/>
            </a:bodyPr>
            <a:lstStyle/>
            <a:p>
              <a:pPr algn="l"/>
              <a:r>
                <a:rPr lang="fr-FR" sz="1400" dirty="0">
                  <a:solidFill>
                    <a:srgbClr val="678EC9"/>
                  </a:solidFill>
                  <a:latin typeface="HurmeGeometricSans4 Regular"/>
                  <a:ea typeface="MS PGothic" charset="-128"/>
                </a:rPr>
                <a:t>DMLA</a:t>
              </a:r>
              <a:r>
                <a:rPr lang="fr-FR" sz="1200" dirty="0">
                  <a:solidFill>
                    <a:srgbClr val="678EC9"/>
                  </a:solidFill>
                  <a:latin typeface="Century Gothic" panose="020B0502020202020204" pitchFamily="34" charset="0"/>
                </a:rPr>
                <a:t> </a:t>
              </a:r>
              <a:r>
                <a:rPr lang="fr-FR" sz="1400" dirty="0">
                  <a:solidFill>
                    <a:srgbClr val="678EC9"/>
                  </a:solidFill>
                  <a:latin typeface="HurmeGeometricSans4 Regular"/>
                  <a:ea typeface="MS PGothic" charset="-128"/>
                </a:rPr>
                <a:t>Sèche</a:t>
              </a:r>
            </a:p>
          </p:txBody>
        </p:sp>
        <p:sp>
          <p:nvSpPr>
            <p:cNvPr id="82" name="ZoneTexte 33">
              <a:extLst>
                <a:ext uri="{FF2B5EF4-FFF2-40B4-BE49-F238E27FC236}">
                  <a16:creationId xmlns:a16="http://schemas.microsoft.com/office/drawing/2014/main" id="{1D3B775F-CCA5-4594-95DE-B8A49A6A0EF0}"/>
                </a:ext>
              </a:extLst>
            </p:cNvPr>
            <p:cNvSpPr txBox="1"/>
            <p:nvPr/>
          </p:nvSpPr>
          <p:spPr>
            <a:xfrm>
              <a:off x="1774325" y="3935465"/>
              <a:ext cx="974549" cy="215444"/>
            </a:xfrm>
            <a:prstGeom prst="rect">
              <a:avLst/>
            </a:prstGeom>
            <a:noFill/>
          </p:spPr>
          <p:txBody>
            <a:bodyPr wrap="square" lIns="0" tIns="0" rIns="0" bIns="0" rtlCol="0">
              <a:spAutoFit/>
            </a:bodyPr>
            <a:lstStyle/>
            <a:p>
              <a:pPr algn="l"/>
              <a:r>
                <a:rPr lang="fr-FR" sz="1400" dirty="0" err="1">
                  <a:solidFill>
                    <a:srgbClr val="678EC9"/>
                  </a:solidFill>
                  <a:latin typeface="HurmeGeometricSans4 Regular"/>
                  <a:ea typeface="MS PGothic" charset="-128"/>
                </a:rPr>
                <a:t>Stargardt</a:t>
              </a:r>
              <a:endParaRPr lang="fr-FR" sz="1400" dirty="0">
                <a:solidFill>
                  <a:srgbClr val="678EC9"/>
                </a:solidFill>
                <a:latin typeface="HurmeGeometricSans4 Regular"/>
                <a:ea typeface="MS PGothic" charset="-128"/>
              </a:endParaRPr>
            </a:p>
          </p:txBody>
        </p:sp>
        <p:sp>
          <p:nvSpPr>
            <p:cNvPr id="83" name="ZoneTexte 34">
              <a:extLst>
                <a:ext uri="{FF2B5EF4-FFF2-40B4-BE49-F238E27FC236}">
                  <a16:creationId xmlns:a16="http://schemas.microsoft.com/office/drawing/2014/main" id="{26BD4C34-F37A-4DD3-A354-065079C998A7}"/>
                </a:ext>
              </a:extLst>
            </p:cNvPr>
            <p:cNvSpPr txBox="1"/>
            <p:nvPr/>
          </p:nvSpPr>
          <p:spPr>
            <a:xfrm>
              <a:off x="2846161" y="3402776"/>
              <a:ext cx="974549" cy="215444"/>
            </a:xfrm>
            <a:prstGeom prst="rect">
              <a:avLst/>
            </a:prstGeom>
            <a:noFill/>
          </p:spPr>
          <p:txBody>
            <a:bodyPr wrap="square" lIns="0" tIns="0" rIns="0" bIns="0" rtlCol="0">
              <a:spAutoFit/>
            </a:bodyPr>
            <a:lstStyle/>
            <a:p>
              <a:pPr algn="l"/>
              <a:r>
                <a:rPr lang="fr-FR" sz="1400" dirty="0">
                  <a:solidFill>
                    <a:srgbClr val="678EC9"/>
                  </a:solidFill>
                  <a:latin typeface="HurmeGeometricSans4 Regular"/>
                  <a:ea typeface="MS PGothic" charset="-128"/>
                </a:rPr>
                <a:t>MACA</a:t>
              </a:r>
            </a:p>
          </p:txBody>
        </p:sp>
        <p:sp>
          <p:nvSpPr>
            <p:cNvPr id="84" name="Flèche : pentagone 38">
              <a:extLst>
                <a:ext uri="{FF2B5EF4-FFF2-40B4-BE49-F238E27FC236}">
                  <a16:creationId xmlns:a16="http://schemas.microsoft.com/office/drawing/2014/main" id="{F10C287E-5922-4255-A1CA-1EB752554F76}"/>
                </a:ext>
              </a:extLst>
            </p:cNvPr>
            <p:cNvSpPr/>
            <p:nvPr/>
          </p:nvSpPr>
          <p:spPr>
            <a:xfrm>
              <a:off x="6191284" y="1764290"/>
              <a:ext cx="1175294" cy="368616"/>
            </a:xfrm>
            <a:prstGeom prst="homePlate">
              <a:avLst/>
            </a:prstGeom>
            <a:solidFill>
              <a:srgbClr val="3D9973"/>
            </a:solidFill>
            <a:ln w="19050">
              <a:solidFill>
                <a:srgbClr val="1E9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85" name="ZoneTexte 42">
              <a:extLst>
                <a:ext uri="{FF2B5EF4-FFF2-40B4-BE49-F238E27FC236}">
                  <a16:creationId xmlns:a16="http://schemas.microsoft.com/office/drawing/2014/main" id="{32261118-602D-40BF-8011-364EE1063819}"/>
                </a:ext>
              </a:extLst>
            </p:cNvPr>
            <p:cNvSpPr txBox="1"/>
            <p:nvPr/>
          </p:nvSpPr>
          <p:spPr>
            <a:xfrm>
              <a:off x="1787006" y="2323151"/>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Sarcopénie</a:t>
              </a:r>
            </a:p>
          </p:txBody>
        </p:sp>
        <p:sp>
          <p:nvSpPr>
            <p:cNvPr id="86" name="ZoneTexte 43">
              <a:extLst>
                <a:ext uri="{FF2B5EF4-FFF2-40B4-BE49-F238E27FC236}">
                  <a16:creationId xmlns:a16="http://schemas.microsoft.com/office/drawing/2014/main" id="{1AC068DA-72BE-4509-885D-D57FCB8460E0}"/>
                </a:ext>
              </a:extLst>
            </p:cNvPr>
            <p:cNvSpPr txBox="1"/>
            <p:nvPr/>
          </p:nvSpPr>
          <p:spPr>
            <a:xfrm>
              <a:off x="2838032" y="2325339"/>
              <a:ext cx="974549" cy="215444"/>
            </a:xfrm>
            <a:prstGeom prst="rect">
              <a:avLst/>
            </a:prstGeom>
            <a:noFill/>
          </p:spPr>
          <p:txBody>
            <a:bodyPr wrap="square" lIns="0" tIns="0" rIns="0" bIns="0" rtlCol="0">
              <a:spAutoFit/>
            </a:bodyPr>
            <a:lstStyle/>
            <a:p>
              <a:pPr algn="l"/>
              <a:r>
                <a:rPr lang="fr-FR" sz="1400" dirty="0">
                  <a:solidFill>
                    <a:srgbClr val="1E9F7A"/>
                  </a:solidFill>
                  <a:latin typeface="HurmeGeometricSans4 Regular"/>
                  <a:ea typeface="MS PGothic" charset="-128"/>
                </a:rPr>
                <a:t>SARA</a:t>
              </a:r>
            </a:p>
          </p:txBody>
        </p:sp>
        <p:cxnSp>
          <p:nvCxnSpPr>
            <p:cNvPr id="87" name="Connecteur droit 46">
              <a:extLst>
                <a:ext uri="{FF2B5EF4-FFF2-40B4-BE49-F238E27FC236}">
                  <a16:creationId xmlns:a16="http://schemas.microsoft.com/office/drawing/2014/main" id="{82BCC49E-7413-4914-8301-C575D3D2FE23}"/>
                </a:ext>
              </a:extLst>
            </p:cNvPr>
            <p:cNvCxnSpPr>
              <a:cxnSpLocks/>
            </p:cNvCxnSpPr>
            <p:nvPr/>
          </p:nvCxnSpPr>
          <p:spPr>
            <a:xfrm>
              <a:off x="1715974" y="2177931"/>
              <a:ext cx="195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ZoneTexte 47">
              <a:extLst>
                <a:ext uri="{FF2B5EF4-FFF2-40B4-BE49-F238E27FC236}">
                  <a16:creationId xmlns:a16="http://schemas.microsoft.com/office/drawing/2014/main" id="{1D5CD8DE-005D-4A8A-8A24-CC36B45B2795}"/>
                </a:ext>
              </a:extLst>
            </p:cNvPr>
            <p:cNvSpPr txBox="1"/>
            <p:nvPr/>
          </p:nvSpPr>
          <p:spPr>
            <a:xfrm>
              <a:off x="5357979" y="1385799"/>
              <a:ext cx="599905" cy="215444"/>
            </a:xfrm>
            <a:prstGeom prst="rect">
              <a:avLst/>
            </a:prstGeom>
            <a:noFill/>
          </p:spPr>
          <p:txBody>
            <a:bodyPr wrap="square" lIns="0" tIns="0" rIns="0" bIns="0" rtlCol="0">
              <a:spAutoFit/>
            </a:bodyPr>
            <a:lstStyle/>
            <a:p>
              <a:pPr algn="l"/>
              <a:r>
                <a:rPr lang="fr-FR" sz="1400" b="1" dirty="0">
                  <a:solidFill>
                    <a:schemeClr val="bg2">
                      <a:lumMod val="25000"/>
                    </a:schemeClr>
                  </a:solidFill>
                  <a:latin typeface="HurmeGeometricSans4 Regular"/>
                  <a:ea typeface="MS PGothic" charset="-128"/>
                </a:rPr>
                <a:t>Phase 1</a:t>
              </a:r>
            </a:p>
          </p:txBody>
        </p:sp>
        <p:sp>
          <p:nvSpPr>
            <p:cNvPr id="89" name="ZoneTexte 48">
              <a:extLst>
                <a:ext uri="{FF2B5EF4-FFF2-40B4-BE49-F238E27FC236}">
                  <a16:creationId xmlns:a16="http://schemas.microsoft.com/office/drawing/2014/main" id="{C4840F6C-0170-4BD6-8F07-417B58A50721}"/>
                </a:ext>
              </a:extLst>
            </p:cNvPr>
            <p:cNvSpPr txBox="1"/>
            <p:nvPr/>
          </p:nvSpPr>
          <p:spPr>
            <a:xfrm>
              <a:off x="6323364" y="1380749"/>
              <a:ext cx="1034234" cy="215444"/>
            </a:xfrm>
            <a:prstGeom prst="rect">
              <a:avLst/>
            </a:prstGeom>
            <a:noFill/>
          </p:spPr>
          <p:txBody>
            <a:bodyPr wrap="square" lIns="0" tIns="0" rIns="0" bIns="0" rtlCol="0">
              <a:spAutoFit/>
            </a:bodyPr>
            <a:lstStyle>
              <a:defPPr>
                <a:defRPr lang="fr-FR"/>
              </a:defPPr>
              <a:lvl1pPr>
                <a:defRPr sz="1400">
                  <a:solidFill>
                    <a:schemeClr val="bg2"/>
                  </a:solidFill>
                  <a:latin typeface="Century Gothic" panose="020B0502020202020204" pitchFamily="34" charset="0"/>
                </a:defRPr>
              </a:lvl1pPr>
            </a:lstStyle>
            <a:p>
              <a:r>
                <a:rPr lang="fr-FR" b="1" dirty="0">
                  <a:solidFill>
                    <a:schemeClr val="bg2">
                      <a:lumMod val="25000"/>
                    </a:schemeClr>
                  </a:solidFill>
                  <a:latin typeface="HurmeGeometricSans4 Regular"/>
                  <a:ea typeface="MS PGothic" charset="-128"/>
                </a:rPr>
                <a:t>Phase 2</a:t>
              </a:r>
            </a:p>
          </p:txBody>
        </p:sp>
        <p:sp>
          <p:nvSpPr>
            <p:cNvPr id="90" name="ZoneTexte 49">
              <a:extLst>
                <a:ext uri="{FF2B5EF4-FFF2-40B4-BE49-F238E27FC236}">
                  <a16:creationId xmlns:a16="http://schemas.microsoft.com/office/drawing/2014/main" id="{C6F6AD9D-5904-43D6-B53D-3E9F25A26AEF}"/>
                </a:ext>
              </a:extLst>
            </p:cNvPr>
            <p:cNvSpPr txBox="1"/>
            <p:nvPr/>
          </p:nvSpPr>
          <p:spPr>
            <a:xfrm>
              <a:off x="7357598" y="1383546"/>
              <a:ext cx="1034234" cy="215444"/>
            </a:xfrm>
            <a:prstGeom prst="rect">
              <a:avLst/>
            </a:prstGeom>
            <a:noFill/>
          </p:spPr>
          <p:txBody>
            <a:bodyPr wrap="square" lIns="0" tIns="0" rIns="0" bIns="0" rtlCol="0">
              <a:spAutoFit/>
            </a:bodyPr>
            <a:lstStyle>
              <a:defPPr>
                <a:defRPr lang="fr-FR"/>
              </a:defPPr>
              <a:lvl1pPr>
                <a:defRPr sz="1400">
                  <a:solidFill>
                    <a:schemeClr val="bg2"/>
                  </a:solidFill>
                  <a:latin typeface="Century Gothic" panose="020B0502020202020204" pitchFamily="34" charset="0"/>
                </a:defRPr>
              </a:lvl1pPr>
            </a:lstStyle>
            <a:p>
              <a:r>
                <a:rPr lang="fr-FR" b="1" dirty="0">
                  <a:solidFill>
                    <a:schemeClr val="bg2">
                      <a:lumMod val="25000"/>
                    </a:schemeClr>
                  </a:solidFill>
                  <a:latin typeface="HurmeGeometricSans4 Regular"/>
                  <a:ea typeface="MS PGothic" charset="-128"/>
                </a:rPr>
                <a:t>Phase 3</a:t>
              </a:r>
            </a:p>
          </p:txBody>
        </p:sp>
        <p:sp>
          <p:nvSpPr>
            <p:cNvPr id="91" name="Rectangle : coins arrondis 50">
              <a:extLst>
                <a:ext uri="{FF2B5EF4-FFF2-40B4-BE49-F238E27FC236}">
                  <a16:creationId xmlns:a16="http://schemas.microsoft.com/office/drawing/2014/main" id="{6219F261-D868-4E1D-B43E-A96BFF3B823B}"/>
                </a:ext>
              </a:extLst>
            </p:cNvPr>
            <p:cNvSpPr/>
            <p:nvPr/>
          </p:nvSpPr>
          <p:spPr>
            <a:xfrm>
              <a:off x="5151886" y="1754792"/>
              <a:ext cx="933143"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2" name="Flèche : pentagone 51">
              <a:extLst>
                <a:ext uri="{FF2B5EF4-FFF2-40B4-BE49-F238E27FC236}">
                  <a16:creationId xmlns:a16="http://schemas.microsoft.com/office/drawing/2014/main" id="{29198030-075F-4FBF-92DC-69BDA3DB85F0}"/>
                </a:ext>
              </a:extLst>
            </p:cNvPr>
            <p:cNvSpPr/>
            <p:nvPr/>
          </p:nvSpPr>
          <p:spPr>
            <a:xfrm>
              <a:off x="6191284" y="2242954"/>
              <a:ext cx="1007397" cy="381471"/>
            </a:xfrm>
            <a:prstGeom prst="homePlate">
              <a:avLst/>
            </a:prstGeom>
            <a:solidFill>
              <a:srgbClr val="3D9973"/>
            </a:solidFill>
            <a:ln w="19050">
              <a:solidFill>
                <a:srgbClr val="1E9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3" name="Rectangle : coins arrondis 52">
              <a:extLst>
                <a:ext uri="{FF2B5EF4-FFF2-40B4-BE49-F238E27FC236}">
                  <a16:creationId xmlns:a16="http://schemas.microsoft.com/office/drawing/2014/main" id="{C3F52218-9E83-495A-9EF7-E352B09EA4A8}"/>
                </a:ext>
              </a:extLst>
            </p:cNvPr>
            <p:cNvSpPr/>
            <p:nvPr/>
          </p:nvSpPr>
          <p:spPr>
            <a:xfrm>
              <a:off x="4104976" y="2247626"/>
              <a:ext cx="933143"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4" name="Rectangle : coins arrondis 53">
              <a:extLst>
                <a:ext uri="{FF2B5EF4-FFF2-40B4-BE49-F238E27FC236}">
                  <a16:creationId xmlns:a16="http://schemas.microsoft.com/office/drawing/2014/main" id="{AB12C3C9-C82B-4B6D-9E62-47B040679E70}"/>
                </a:ext>
              </a:extLst>
            </p:cNvPr>
            <p:cNvSpPr/>
            <p:nvPr/>
          </p:nvSpPr>
          <p:spPr>
            <a:xfrm>
              <a:off x="5151886" y="2245174"/>
              <a:ext cx="933143"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5" name="Rectangle : coins arrondis 54">
              <a:extLst>
                <a:ext uri="{FF2B5EF4-FFF2-40B4-BE49-F238E27FC236}">
                  <a16:creationId xmlns:a16="http://schemas.microsoft.com/office/drawing/2014/main" id="{7132003E-115C-4806-931C-2118823CDC07}"/>
                </a:ext>
              </a:extLst>
            </p:cNvPr>
            <p:cNvSpPr/>
            <p:nvPr/>
          </p:nvSpPr>
          <p:spPr>
            <a:xfrm>
              <a:off x="5151886" y="2730542"/>
              <a:ext cx="933143" cy="363893"/>
            </a:xfrm>
            <a:prstGeom prst="roundRect">
              <a:avLst/>
            </a:prstGeom>
            <a:solidFill>
              <a:srgbClr val="1E9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6" name="Flèche : pentagone 55">
              <a:extLst>
                <a:ext uri="{FF2B5EF4-FFF2-40B4-BE49-F238E27FC236}">
                  <a16:creationId xmlns:a16="http://schemas.microsoft.com/office/drawing/2014/main" id="{A87C2CAF-BA74-4F1B-9716-A43B4A69CF95}"/>
                </a:ext>
              </a:extLst>
            </p:cNvPr>
            <p:cNvSpPr/>
            <p:nvPr/>
          </p:nvSpPr>
          <p:spPr>
            <a:xfrm>
              <a:off x="4104975" y="3338916"/>
              <a:ext cx="889775" cy="389951"/>
            </a:xfrm>
            <a:prstGeom prst="homePlate">
              <a:avLst/>
            </a:prstGeom>
            <a:solidFill>
              <a:srgbClr val="6F7F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sp>
          <p:nvSpPr>
            <p:cNvPr id="97" name="Flèche : pentagone 56">
              <a:extLst>
                <a:ext uri="{FF2B5EF4-FFF2-40B4-BE49-F238E27FC236}">
                  <a16:creationId xmlns:a16="http://schemas.microsoft.com/office/drawing/2014/main" id="{B2BC024C-A598-45F8-B998-845C889BAF8D}"/>
                </a:ext>
              </a:extLst>
            </p:cNvPr>
            <p:cNvSpPr/>
            <p:nvPr/>
          </p:nvSpPr>
          <p:spPr>
            <a:xfrm>
              <a:off x="4104975" y="3847515"/>
              <a:ext cx="548142" cy="389951"/>
            </a:xfrm>
            <a:prstGeom prst="homePlate">
              <a:avLst/>
            </a:prstGeom>
            <a:solidFill>
              <a:srgbClr val="6F7F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2"/>
                </a:solidFill>
              </a:endParaRPr>
            </a:p>
          </p:txBody>
        </p:sp>
      </p:grpSp>
    </p:spTree>
    <p:extLst>
      <p:ext uri="{BB962C8B-B14F-4D97-AF65-F5344CB8AC3E}">
        <p14:creationId xmlns:p14="http://schemas.microsoft.com/office/powerpoint/2010/main" val="3121393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4" y="0"/>
            <a:ext cx="8351277" cy="956234"/>
          </a:xfrm>
        </p:spPr>
        <p:txBody>
          <a:bodyPr/>
          <a:lstStyle/>
          <a:p>
            <a:r>
              <a:rPr lang="en-US" dirty="0" err="1"/>
              <a:t>Etapes</a:t>
            </a:r>
            <a:r>
              <a:rPr lang="en-US" dirty="0"/>
              <a:t> </a:t>
            </a:r>
            <a:r>
              <a:rPr lang="en-US" dirty="0" err="1"/>
              <a:t>clés</a:t>
            </a:r>
            <a:endParaRPr lang="en-US" dirty="0"/>
          </a:p>
        </p:txBody>
      </p:sp>
      <p:sp>
        <p:nvSpPr>
          <p:cNvPr id="5" name="Content Placeholder 4"/>
          <p:cNvSpPr>
            <a:spLocks noGrp="1"/>
          </p:cNvSpPr>
          <p:nvPr>
            <p:ph sz="quarter" idx="13"/>
          </p:nvPr>
        </p:nvSpPr>
        <p:spPr>
          <a:xfrm>
            <a:off x="428854" y="1266217"/>
            <a:ext cx="8515352" cy="4807466"/>
          </a:xfrm>
        </p:spPr>
        <p:txBody>
          <a:bodyPr/>
          <a:lstStyle/>
          <a:p>
            <a:pPr marL="285750" indent="-285750" algn="just" hangingPunct="0">
              <a:spcBef>
                <a:spcPts val="800"/>
              </a:spcBef>
              <a:buClr>
                <a:schemeClr val="accent2"/>
              </a:buClr>
              <a:buFont typeface="Wingdings" pitchFamily="2" charset="2"/>
              <a:buChar char="q"/>
            </a:pPr>
            <a:r>
              <a:rPr lang="en-US" sz="2000" dirty="0">
                <a:solidFill>
                  <a:schemeClr val="accent2"/>
                </a:solidFill>
                <a:sym typeface="Open Sans"/>
              </a:rPr>
              <a:t>COVA </a:t>
            </a:r>
            <a:r>
              <a:rPr lang="fr-FR" sz="2000" dirty="0">
                <a:sym typeface="Open Sans"/>
              </a:rPr>
              <a:t>(phase 2/3) démarré en Belgique, au Brésil, aux US et en France</a:t>
            </a:r>
          </a:p>
          <a:p>
            <a:pPr marL="285750" indent="-285750" algn="just" hangingPunct="0">
              <a:spcBef>
                <a:spcPts val="800"/>
              </a:spcBef>
              <a:buClr>
                <a:schemeClr val="accent2"/>
              </a:buClr>
              <a:buFont typeface="Wingdings" pitchFamily="2" charset="2"/>
              <a:buChar char="q"/>
            </a:pPr>
            <a:r>
              <a:rPr lang="fr-FR" sz="2000" dirty="0">
                <a:solidFill>
                  <a:schemeClr val="accent2"/>
                </a:solidFill>
                <a:sym typeface="Open Sans"/>
              </a:rPr>
              <a:t>COVA </a:t>
            </a:r>
            <a:r>
              <a:rPr lang="fr-FR" sz="2000" dirty="0">
                <a:solidFill>
                  <a:schemeClr val="bg2">
                    <a:lumMod val="50000"/>
                  </a:schemeClr>
                </a:solidFill>
                <a:sym typeface="Open Sans"/>
              </a:rPr>
              <a:t>Fin du recrutement des patients (1ère partie) attendus fin </a:t>
            </a:r>
            <a:r>
              <a:rPr lang="fr-FR" sz="2000" dirty="0" err="1">
                <a:solidFill>
                  <a:schemeClr val="bg2">
                    <a:lumMod val="50000"/>
                  </a:schemeClr>
                </a:solidFill>
                <a:sym typeface="Open Sans"/>
              </a:rPr>
              <a:t>dec</a:t>
            </a:r>
            <a:r>
              <a:rPr lang="fr-FR" sz="2000" dirty="0">
                <a:solidFill>
                  <a:schemeClr val="bg2">
                    <a:lumMod val="50000"/>
                  </a:schemeClr>
                </a:solidFill>
                <a:sym typeface="Open Sans"/>
              </a:rPr>
              <a:t> 2020</a:t>
            </a:r>
          </a:p>
          <a:p>
            <a:pPr marL="285750" indent="-285750" algn="just" hangingPunct="0">
              <a:spcBef>
                <a:spcPts val="800"/>
              </a:spcBef>
              <a:spcAft>
                <a:spcPts val="800"/>
              </a:spcAft>
              <a:buClr>
                <a:schemeClr val="accent2"/>
              </a:buClr>
              <a:buFont typeface="Wingdings" pitchFamily="2" charset="2"/>
              <a:buChar char="q"/>
            </a:pPr>
            <a:r>
              <a:rPr lang="fr-FR" sz="2000" dirty="0">
                <a:solidFill>
                  <a:schemeClr val="accent2"/>
                </a:solidFill>
                <a:sym typeface="Open Sans"/>
              </a:rPr>
              <a:t>COVA </a:t>
            </a:r>
            <a:r>
              <a:rPr lang="fr-FR" sz="2000" dirty="0">
                <a:solidFill>
                  <a:schemeClr val="bg2">
                    <a:lumMod val="50000"/>
                  </a:schemeClr>
                </a:solidFill>
                <a:sym typeface="Open Sans"/>
              </a:rPr>
              <a:t>1</a:t>
            </a:r>
            <a:r>
              <a:rPr lang="fr-FR" sz="2000" baseline="30000" dirty="0">
                <a:solidFill>
                  <a:schemeClr val="bg2">
                    <a:lumMod val="50000"/>
                  </a:schemeClr>
                </a:solidFill>
                <a:sym typeface="Open Sans"/>
              </a:rPr>
              <a:t>er</a:t>
            </a:r>
            <a:r>
              <a:rPr lang="fr-FR" sz="2000" dirty="0">
                <a:solidFill>
                  <a:schemeClr val="bg2">
                    <a:lumMod val="50000"/>
                  </a:schemeClr>
                </a:solidFill>
                <a:sym typeface="Open Sans"/>
              </a:rPr>
              <a:t> résultats et demande d’ “</a:t>
            </a:r>
            <a:r>
              <a:rPr lang="fr-FR" sz="2000" i="1" dirty="0">
                <a:solidFill>
                  <a:schemeClr val="bg2">
                    <a:lumMod val="50000"/>
                  </a:schemeClr>
                </a:solidFill>
                <a:sym typeface="Open Sans"/>
              </a:rPr>
              <a:t>Emergency Use </a:t>
            </a:r>
            <a:r>
              <a:rPr lang="fr-FR" sz="2000" i="1" dirty="0" err="1">
                <a:solidFill>
                  <a:schemeClr val="bg2">
                    <a:lumMod val="50000"/>
                  </a:schemeClr>
                </a:solidFill>
                <a:sym typeface="Open Sans"/>
              </a:rPr>
              <a:t>Authorization</a:t>
            </a:r>
            <a:r>
              <a:rPr lang="fr-FR" sz="2000" dirty="0">
                <a:solidFill>
                  <a:schemeClr val="bg2">
                    <a:lumMod val="50000"/>
                  </a:schemeClr>
                </a:solidFill>
                <a:sym typeface="Open Sans"/>
              </a:rPr>
              <a:t>” (en EU et aux US) attendus au 2T 2021</a:t>
            </a:r>
          </a:p>
          <a:p>
            <a:pPr marL="285750" indent="-285750" algn="just" hangingPunct="0">
              <a:spcBef>
                <a:spcPts val="800"/>
              </a:spcBef>
              <a:buClr>
                <a:schemeClr val="accent2"/>
              </a:buClr>
              <a:buFont typeface="Wingdings" pitchFamily="2" charset="2"/>
              <a:buChar char="q"/>
            </a:pPr>
            <a:r>
              <a:rPr lang="fr-FR" sz="2000" dirty="0">
                <a:solidFill>
                  <a:schemeClr val="accent2"/>
                </a:solidFill>
                <a:ea typeface="Open Sans"/>
                <a:sym typeface="Open Sans"/>
              </a:rPr>
              <a:t>SARA-INT</a:t>
            </a:r>
            <a:r>
              <a:rPr lang="fr-FR" sz="2000" dirty="0">
                <a:solidFill>
                  <a:srgbClr val="139068"/>
                </a:solidFill>
                <a:ea typeface="Open Sans"/>
                <a:sym typeface="Open Sans"/>
              </a:rPr>
              <a:t> </a:t>
            </a:r>
            <a:r>
              <a:rPr lang="fr-FR" sz="2000" dirty="0">
                <a:sym typeface="Open Sans"/>
              </a:rPr>
              <a:t>(Phase2) fin du recrutement des patients en mars 2020</a:t>
            </a:r>
          </a:p>
          <a:p>
            <a:pPr marL="285750" indent="-285750" algn="just" hangingPunct="0">
              <a:spcBef>
                <a:spcPts val="800"/>
              </a:spcBef>
              <a:buClr>
                <a:schemeClr val="accent2"/>
              </a:buClr>
              <a:buFont typeface="Wingdings" pitchFamily="2" charset="2"/>
              <a:buChar char="q"/>
            </a:pPr>
            <a:r>
              <a:rPr lang="fr-FR" sz="2000" dirty="0">
                <a:solidFill>
                  <a:schemeClr val="accent2"/>
                </a:solidFill>
                <a:ea typeface="Open Sans"/>
                <a:sym typeface="Open Sans"/>
              </a:rPr>
              <a:t>SARA-INT </a:t>
            </a:r>
            <a:r>
              <a:rPr lang="fr-FR" sz="2000" dirty="0">
                <a:sym typeface="Open Sans"/>
              </a:rPr>
              <a:t>Dernier patient sorti attendu fin </a:t>
            </a:r>
            <a:r>
              <a:rPr lang="fr-FR" sz="2000" dirty="0" err="1">
                <a:sym typeface="Open Sans"/>
              </a:rPr>
              <a:t>dec</a:t>
            </a:r>
            <a:r>
              <a:rPr lang="fr-FR" sz="2000" dirty="0">
                <a:sym typeface="Open Sans"/>
              </a:rPr>
              <a:t> 2020</a:t>
            </a:r>
            <a:endParaRPr lang="fr-FR" sz="2000" dirty="0">
              <a:ea typeface="Open Sans"/>
              <a:sym typeface="Open Sans"/>
            </a:endParaRPr>
          </a:p>
          <a:p>
            <a:pPr marL="285750" indent="-285750" algn="just" hangingPunct="0">
              <a:spcBef>
                <a:spcPts val="800"/>
              </a:spcBef>
              <a:spcAft>
                <a:spcPts val="800"/>
              </a:spcAft>
              <a:buClr>
                <a:schemeClr val="accent2"/>
              </a:buClr>
              <a:buFont typeface="Wingdings" pitchFamily="2" charset="2"/>
              <a:buChar char="q"/>
            </a:pPr>
            <a:r>
              <a:rPr lang="fr-FR" sz="2000" dirty="0">
                <a:solidFill>
                  <a:schemeClr val="accent2"/>
                </a:solidFill>
                <a:ea typeface="Open Sans"/>
                <a:sym typeface="Open Sans"/>
              </a:rPr>
              <a:t>SARA-INT</a:t>
            </a:r>
            <a:r>
              <a:rPr lang="fr-FR" sz="2000" dirty="0">
                <a:sym typeface="Open Sans"/>
              </a:rPr>
              <a:t> 1</a:t>
            </a:r>
            <a:r>
              <a:rPr lang="fr-FR" sz="2000" baseline="30000" dirty="0">
                <a:sym typeface="Open Sans"/>
              </a:rPr>
              <a:t>er</a:t>
            </a:r>
            <a:r>
              <a:rPr lang="fr-FR" sz="2000" dirty="0">
                <a:sym typeface="Open Sans"/>
              </a:rPr>
              <a:t> résultats d’étude attendus au 1S 2021</a:t>
            </a:r>
            <a:endParaRPr lang="fr-FR" sz="2000" dirty="0">
              <a:solidFill>
                <a:schemeClr val="bg2">
                  <a:lumMod val="50000"/>
                </a:schemeClr>
              </a:solidFill>
              <a:sym typeface="Open Sans"/>
            </a:endParaRPr>
          </a:p>
          <a:p>
            <a:pPr marL="285750" indent="-285750" algn="just" hangingPunct="0">
              <a:spcBef>
                <a:spcPts val="800"/>
              </a:spcBef>
              <a:buClr>
                <a:schemeClr val="accent2"/>
              </a:buClr>
              <a:buFont typeface="Wingdings" pitchFamily="2" charset="2"/>
              <a:buChar char="q"/>
            </a:pPr>
            <a:r>
              <a:rPr lang="fr-FR" sz="2000" dirty="0">
                <a:solidFill>
                  <a:schemeClr val="accent2"/>
                </a:solidFill>
                <a:ea typeface="Open Sans"/>
                <a:sym typeface="Open Sans"/>
              </a:rPr>
              <a:t>MYODA </a:t>
            </a:r>
            <a:r>
              <a:rPr lang="fr-FR" sz="2000" dirty="0"/>
              <a:t>(phase 1 à phase 3) </a:t>
            </a:r>
            <a:r>
              <a:rPr lang="fr-FR" sz="2000" dirty="0">
                <a:sym typeface="Open Sans"/>
              </a:rPr>
              <a:t>autorisation IND (’</a:t>
            </a:r>
            <a:r>
              <a:rPr lang="fr-FR" sz="2000" i="1" dirty="0" err="1">
                <a:solidFill>
                  <a:schemeClr val="tx1"/>
                </a:solidFill>
                <a:ea typeface="Open Sans"/>
                <a:sym typeface="Open Sans"/>
              </a:rPr>
              <a:t>Investigational</a:t>
            </a:r>
            <a:r>
              <a:rPr lang="fr-FR" sz="2000" i="1" dirty="0">
                <a:solidFill>
                  <a:schemeClr val="tx1"/>
                </a:solidFill>
                <a:ea typeface="Open Sans"/>
                <a:sym typeface="Open Sans"/>
              </a:rPr>
              <a:t> New Drug’) </a:t>
            </a:r>
            <a:r>
              <a:rPr lang="fr-FR" sz="2000" dirty="0">
                <a:solidFill>
                  <a:schemeClr val="tx1"/>
                </a:solidFill>
                <a:ea typeface="Open Sans"/>
                <a:sym typeface="Open Sans"/>
              </a:rPr>
              <a:t>obtenu</a:t>
            </a:r>
            <a:r>
              <a:rPr lang="fr-FR" sz="2000" i="1" dirty="0">
                <a:solidFill>
                  <a:schemeClr val="tx1"/>
                </a:solidFill>
                <a:ea typeface="Open Sans"/>
                <a:sym typeface="Open Sans"/>
              </a:rPr>
              <a:t> </a:t>
            </a:r>
            <a:r>
              <a:rPr lang="fr-FR" sz="2000" dirty="0">
                <a:sym typeface="Open Sans"/>
              </a:rPr>
              <a:t>en Belgique et aux US</a:t>
            </a:r>
            <a:endParaRPr lang="fr-FR" sz="2000" dirty="0"/>
          </a:p>
          <a:p>
            <a:pPr marL="285750" indent="-285750" algn="just" hangingPunct="0">
              <a:spcBef>
                <a:spcPts val="800"/>
              </a:spcBef>
              <a:buClr>
                <a:schemeClr val="accent2"/>
              </a:buClr>
              <a:buFont typeface="Wingdings" pitchFamily="2" charset="2"/>
              <a:buChar char="q"/>
            </a:pPr>
            <a:r>
              <a:rPr lang="fr-FR" sz="2000" dirty="0">
                <a:solidFill>
                  <a:schemeClr val="accent2"/>
                </a:solidFill>
              </a:rPr>
              <a:t>MYODA</a:t>
            </a:r>
            <a:r>
              <a:rPr lang="fr-FR" sz="2000" dirty="0">
                <a:solidFill>
                  <a:srgbClr val="139068"/>
                </a:solidFill>
              </a:rPr>
              <a:t> </a:t>
            </a:r>
            <a:r>
              <a:rPr lang="fr-FR" sz="2000" dirty="0"/>
              <a:t>Inclusion du 1er patient</a:t>
            </a:r>
            <a:r>
              <a:rPr lang="fr-FR" sz="2000" dirty="0">
                <a:sym typeface="Open Sans"/>
              </a:rPr>
              <a:t> prévu au 1S 2021 en fonction de l’évolution de la pandémie COVID-19</a:t>
            </a:r>
            <a:endParaRPr lang="fr-FR" sz="2000" dirty="0"/>
          </a:p>
          <a:p>
            <a:pPr marL="0" indent="0" algn="just" hangingPunct="0">
              <a:lnSpc>
                <a:spcPct val="150000"/>
              </a:lnSpc>
              <a:spcBef>
                <a:spcPts val="800"/>
              </a:spcBef>
              <a:buNone/>
            </a:pPr>
            <a:endParaRPr lang="en-US" sz="1000" dirty="0"/>
          </a:p>
          <a:p>
            <a:pPr marL="0" indent="0">
              <a:buNone/>
            </a:pPr>
            <a:endParaRPr lang="en-US" sz="2000" dirty="0"/>
          </a:p>
        </p:txBody>
      </p:sp>
      <p:sp>
        <p:nvSpPr>
          <p:cNvPr id="4" name="TextBox 3">
            <a:extLst>
              <a:ext uri="{FF2B5EF4-FFF2-40B4-BE49-F238E27FC236}">
                <a16:creationId xmlns:a16="http://schemas.microsoft.com/office/drawing/2014/main" id="{D3994FBB-7C6F-924C-8FB9-B243C443A272}"/>
              </a:ext>
            </a:extLst>
          </p:cNvPr>
          <p:cNvSpPr txBox="1"/>
          <p:nvPr/>
        </p:nvSpPr>
        <p:spPr>
          <a:xfrm>
            <a:off x="428852" y="1020194"/>
            <a:ext cx="530915" cy="646331"/>
          </a:xfrm>
          <a:prstGeom prst="rect">
            <a:avLst/>
          </a:prstGeom>
          <a:noFill/>
        </p:spPr>
        <p:txBody>
          <a:bodyPr wrap="square" rtlCol="0">
            <a:spAutoFit/>
          </a:bodyPr>
          <a:lstStyle/>
          <a:p>
            <a:r>
              <a:rPr lang="en-US" sz="3600" b="1" dirty="0">
                <a:solidFill>
                  <a:schemeClr val="accent5"/>
                </a:solidFill>
              </a:rPr>
              <a:t>✓</a:t>
            </a:r>
          </a:p>
        </p:txBody>
      </p:sp>
      <p:sp>
        <p:nvSpPr>
          <p:cNvPr id="12" name="Slide Number Placeholder 2">
            <a:extLst>
              <a:ext uri="{FF2B5EF4-FFF2-40B4-BE49-F238E27FC236}">
                <a16:creationId xmlns:a16="http://schemas.microsoft.com/office/drawing/2014/main" id="{5DC4B971-E1C3-6D45-99EF-698E74D4BB02}"/>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7</a:t>
            </a:fld>
            <a:endParaRPr lang="fr-FR" dirty="0">
              <a:solidFill>
                <a:schemeClr val="bg2">
                  <a:lumMod val="25000"/>
                </a:schemeClr>
              </a:solidFill>
              <a:latin typeface="HurmeGeometricSans4 Regular"/>
              <a:ea typeface="MS PGothic" charset="-128"/>
            </a:endParaRPr>
          </a:p>
        </p:txBody>
      </p:sp>
      <p:sp>
        <p:nvSpPr>
          <p:cNvPr id="6" name="TextBox 3">
            <a:extLst>
              <a:ext uri="{FF2B5EF4-FFF2-40B4-BE49-F238E27FC236}">
                <a16:creationId xmlns:a16="http://schemas.microsoft.com/office/drawing/2014/main" id="{4DA6B30D-2517-43C1-9BFF-2B6B31477F85}"/>
              </a:ext>
            </a:extLst>
          </p:cNvPr>
          <p:cNvSpPr txBox="1"/>
          <p:nvPr/>
        </p:nvSpPr>
        <p:spPr>
          <a:xfrm>
            <a:off x="428852" y="2649216"/>
            <a:ext cx="530915" cy="646331"/>
          </a:xfrm>
          <a:prstGeom prst="rect">
            <a:avLst/>
          </a:prstGeom>
          <a:noFill/>
        </p:spPr>
        <p:txBody>
          <a:bodyPr wrap="square" rtlCol="0">
            <a:spAutoFit/>
          </a:bodyPr>
          <a:lstStyle/>
          <a:p>
            <a:r>
              <a:rPr lang="en-US" sz="3600" b="1" dirty="0">
                <a:solidFill>
                  <a:schemeClr val="accent5"/>
                </a:solidFill>
              </a:rPr>
              <a:t>✓</a:t>
            </a:r>
          </a:p>
        </p:txBody>
      </p:sp>
      <p:sp>
        <p:nvSpPr>
          <p:cNvPr id="7" name="TextBox 3">
            <a:extLst>
              <a:ext uri="{FF2B5EF4-FFF2-40B4-BE49-F238E27FC236}">
                <a16:creationId xmlns:a16="http://schemas.microsoft.com/office/drawing/2014/main" id="{160E07E3-C8CB-456E-A401-57648F905146}"/>
              </a:ext>
            </a:extLst>
          </p:cNvPr>
          <p:cNvSpPr txBox="1"/>
          <p:nvPr/>
        </p:nvSpPr>
        <p:spPr>
          <a:xfrm>
            <a:off x="428852" y="3955072"/>
            <a:ext cx="530915" cy="646331"/>
          </a:xfrm>
          <a:prstGeom prst="rect">
            <a:avLst/>
          </a:prstGeom>
          <a:noFill/>
        </p:spPr>
        <p:txBody>
          <a:bodyPr wrap="square" rtlCol="0">
            <a:spAutoFit/>
          </a:bodyPr>
          <a:lstStyle/>
          <a:p>
            <a:r>
              <a:rPr lang="en-US" sz="3600" b="1" dirty="0">
                <a:solidFill>
                  <a:schemeClr val="accent5"/>
                </a:solidFill>
              </a:rPr>
              <a:t>✓</a:t>
            </a:r>
          </a:p>
        </p:txBody>
      </p:sp>
    </p:spTree>
    <p:extLst>
      <p:ext uri="{BB962C8B-B14F-4D97-AF65-F5344CB8AC3E}">
        <p14:creationId xmlns:p14="http://schemas.microsoft.com/office/powerpoint/2010/main" val="114650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1F33DF89-8BCA-471E-841A-E8511DE6FF41}"/>
              </a:ext>
            </a:extLst>
          </p:cNvPr>
          <p:cNvGrpSpPr/>
          <p:nvPr/>
        </p:nvGrpSpPr>
        <p:grpSpPr>
          <a:xfrm>
            <a:off x="373321" y="1887720"/>
            <a:ext cx="4527356" cy="4104971"/>
            <a:chOff x="363869" y="1994155"/>
            <a:chExt cx="4527356" cy="4104971"/>
          </a:xfrm>
        </p:grpSpPr>
        <p:pic>
          <p:nvPicPr>
            <p:cNvPr id="12" name="Picture 11">
              <a:extLst>
                <a:ext uri="{FF2B5EF4-FFF2-40B4-BE49-F238E27FC236}">
                  <a16:creationId xmlns:a16="http://schemas.microsoft.com/office/drawing/2014/main" id="{27D38F94-774F-4B2A-A1C4-E431819477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869" y="1994155"/>
              <a:ext cx="4527356" cy="3888038"/>
            </a:xfrm>
            <a:prstGeom prst="rect">
              <a:avLst/>
            </a:prstGeom>
          </p:spPr>
        </p:pic>
        <p:sp>
          <p:nvSpPr>
            <p:cNvPr id="13" name="Rectangle 12">
              <a:extLst>
                <a:ext uri="{FF2B5EF4-FFF2-40B4-BE49-F238E27FC236}">
                  <a16:creationId xmlns:a16="http://schemas.microsoft.com/office/drawing/2014/main" id="{54FD18C3-7C3D-4C9D-B5DE-8CB8B2003B04}"/>
                </a:ext>
              </a:extLst>
            </p:cNvPr>
            <p:cNvSpPr/>
            <p:nvPr/>
          </p:nvSpPr>
          <p:spPr>
            <a:xfrm>
              <a:off x="902085" y="5218545"/>
              <a:ext cx="1062182" cy="788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732BB5C5-187B-4DBC-9024-1C163E215C87}"/>
                </a:ext>
              </a:extLst>
            </p:cNvPr>
            <p:cNvSpPr/>
            <p:nvPr/>
          </p:nvSpPr>
          <p:spPr>
            <a:xfrm>
              <a:off x="2784759" y="5232484"/>
              <a:ext cx="1170361" cy="788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8810E0EF-ECB8-4E98-834F-08236B3D8E1E}"/>
                </a:ext>
              </a:extLst>
            </p:cNvPr>
            <p:cNvSpPr/>
            <p:nvPr/>
          </p:nvSpPr>
          <p:spPr>
            <a:xfrm>
              <a:off x="1884603" y="5310956"/>
              <a:ext cx="1062182" cy="788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lèche : droite 15">
              <a:extLst>
                <a:ext uri="{FF2B5EF4-FFF2-40B4-BE49-F238E27FC236}">
                  <a16:creationId xmlns:a16="http://schemas.microsoft.com/office/drawing/2014/main" id="{BDFBFC1E-F19D-4ABB-937D-44B9AB330204}"/>
                </a:ext>
              </a:extLst>
            </p:cNvPr>
            <p:cNvSpPr/>
            <p:nvPr/>
          </p:nvSpPr>
          <p:spPr>
            <a:xfrm rot="16200000">
              <a:off x="1296209" y="5366369"/>
              <a:ext cx="327807" cy="294024"/>
            </a:xfrm>
            <a:prstGeom prst="rightArrow">
              <a:avLst/>
            </a:prstGeom>
            <a:solidFill>
              <a:srgbClr val="209D7B"/>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lèche : droite 16">
              <a:extLst>
                <a:ext uri="{FF2B5EF4-FFF2-40B4-BE49-F238E27FC236}">
                  <a16:creationId xmlns:a16="http://schemas.microsoft.com/office/drawing/2014/main" id="{47A1723C-3B58-4DE6-B533-ACDEB912956D}"/>
                </a:ext>
              </a:extLst>
            </p:cNvPr>
            <p:cNvSpPr/>
            <p:nvPr/>
          </p:nvSpPr>
          <p:spPr>
            <a:xfrm rot="16200000">
              <a:off x="2473845" y="5362562"/>
              <a:ext cx="327807" cy="294024"/>
            </a:xfrm>
            <a:prstGeom prst="rightArrow">
              <a:avLst/>
            </a:prstGeom>
            <a:solidFill>
              <a:srgbClr val="209D7B"/>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ZoneTexte 17">
              <a:extLst>
                <a:ext uri="{FF2B5EF4-FFF2-40B4-BE49-F238E27FC236}">
                  <a16:creationId xmlns:a16="http://schemas.microsoft.com/office/drawing/2014/main" id="{F916BE22-727F-49AA-A003-BD6597BA6237}"/>
                </a:ext>
              </a:extLst>
            </p:cNvPr>
            <p:cNvSpPr txBox="1"/>
            <p:nvPr/>
          </p:nvSpPr>
          <p:spPr>
            <a:xfrm>
              <a:off x="1578269" y="5310956"/>
              <a:ext cx="612668" cy="2539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i="1" dirty="0">
                  <a:solidFill>
                    <a:srgbClr val="209D7B"/>
                  </a:solidFill>
                </a:rPr>
                <a:t>Protein</a:t>
              </a:r>
            </a:p>
          </p:txBody>
        </p:sp>
        <p:cxnSp>
          <p:nvCxnSpPr>
            <p:cNvPr id="19" name="Connecteur droit 18">
              <a:extLst>
                <a:ext uri="{FF2B5EF4-FFF2-40B4-BE49-F238E27FC236}">
                  <a16:creationId xmlns:a16="http://schemas.microsoft.com/office/drawing/2014/main" id="{87E8E08F-75AC-4A79-B87C-F326D9E059A8}"/>
                </a:ext>
              </a:extLst>
            </p:cNvPr>
            <p:cNvCxnSpPr/>
            <p:nvPr/>
          </p:nvCxnSpPr>
          <p:spPr>
            <a:xfrm>
              <a:off x="2384519" y="5232484"/>
              <a:ext cx="0" cy="740364"/>
            </a:xfrm>
            <a:prstGeom prst="line">
              <a:avLst/>
            </a:prstGeom>
            <a:ln w="12700">
              <a:solidFill>
                <a:srgbClr val="5D82C6"/>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904C401-6B04-48C6-AA60-33B9DC6CDAAC}"/>
                </a:ext>
              </a:extLst>
            </p:cNvPr>
            <p:cNvSpPr txBox="1"/>
            <p:nvPr/>
          </p:nvSpPr>
          <p:spPr>
            <a:xfrm>
              <a:off x="1572358" y="5448974"/>
              <a:ext cx="769763" cy="2539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i="1" dirty="0">
                  <a:solidFill>
                    <a:srgbClr val="209D7B"/>
                  </a:solidFill>
                </a:rPr>
                <a:t>Synthesis</a:t>
              </a:r>
            </a:p>
          </p:txBody>
        </p:sp>
        <p:sp>
          <p:nvSpPr>
            <p:cNvPr id="21" name="ZoneTexte 20">
              <a:extLst>
                <a:ext uri="{FF2B5EF4-FFF2-40B4-BE49-F238E27FC236}">
                  <a16:creationId xmlns:a16="http://schemas.microsoft.com/office/drawing/2014/main" id="{438CBF5B-1C27-4F3E-AD6B-05342F97CC6A}"/>
                </a:ext>
              </a:extLst>
            </p:cNvPr>
            <p:cNvSpPr txBox="1"/>
            <p:nvPr/>
          </p:nvSpPr>
          <p:spPr>
            <a:xfrm>
              <a:off x="2747824" y="5309220"/>
              <a:ext cx="612668" cy="2539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i="1" dirty="0">
                  <a:solidFill>
                    <a:srgbClr val="209D7B"/>
                  </a:solidFill>
                </a:rPr>
                <a:t>Energy</a:t>
              </a:r>
            </a:p>
          </p:txBody>
        </p:sp>
        <p:sp>
          <p:nvSpPr>
            <p:cNvPr id="22" name="ZoneTexte 21">
              <a:extLst>
                <a:ext uri="{FF2B5EF4-FFF2-40B4-BE49-F238E27FC236}">
                  <a16:creationId xmlns:a16="http://schemas.microsoft.com/office/drawing/2014/main" id="{B1928606-211E-4616-B6B2-FED63A49F501}"/>
                </a:ext>
              </a:extLst>
            </p:cNvPr>
            <p:cNvSpPr txBox="1"/>
            <p:nvPr/>
          </p:nvSpPr>
          <p:spPr>
            <a:xfrm>
              <a:off x="2742361" y="5440947"/>
              <a:ext cx="830677" cy="25391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i="1" dirty="0">
                  <a:solidFill>
                    <a:srgbClr val="209D7B"/>
                  </a:solidFill>
                </a:rPr>
                <a:t>Production</a:t>
              </a:r>
            </a:p>
          </p:txBody>
        </p:sp>
        <p:sp>
          <p:nvSpPr>
            <p:cNvPr id="23" name="ZoneTexte 22">
              <a:extLst>
                <a:ext uri="{FF2B5EF4-FFF2-40B4-BE49-F238E27FC236}">
                  <a16:creationId xmlns:a16="http://schemas.microsoft.com/office/drawing/2014/main" id="{B46043A0-3BD9-4293-A2D7-6F1AA36D1539}"/>
                </a:ext>
              </a:extLst>
            </p:cNvPr>
            <p:cNvSpPr txBox="1"/>
            <p:nvPr/>
          </p:nvSpPr>
          <p:spPr>
            <a:xfrm>
              <a:off x="1553266" y="5649824"/>
              <a:ext cx="55335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rgbClr val="5D82C6"/>
                  </a:solidFill>
                </a:rPr>
                <a:t>AKT</a:t>
              </a:r>
            </a:p>
          </p:txBody>
        </p:sp>
        <p:sp>
          <p:nvSpPr>
            <p:cNvPr id="24" name="ZoneTexte 23">
              <a:extLst>
                <a:ext uri="{FF2B5EF4-FFF2-40B4-BE49-F238E27FC236}">
                  <a16:creationId xmlns:a16="http://schemas.microsoft.com/office/drawing/2014/main" id="{DC1B901F-2355-4C46-912E-A0F61FAB7E86}"/>
                </a:ext>
              </a:extLst>
            </p:cNvPr>
            <p:cNvSpPr txBox="1"/>
            <p:nvPr/>
          </p:nvSpPr>
          <p:spPr>
            <a:xfrm>
              <a:off x="1526099" y="5822353"/>
              <a:ext cx="627095" cy="2308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5D82C6"/>
                  </a:solidFill>
                </a:rPr>
                <a:t>Pathway</a:t>
              </a:r>
            </a:p>
          </p:txBody>
        </p:sp>
        <p:sp>
          <p:nvSpPr>
            <p:cNvPr id="25" name="ZoneTexte 24">
              <a:extLst>
                <a:ext uri="{FF2B5EF4-FFF2-40B4-BE49-F238E27FC236}">
                  <a16:creationId xmlns:a16="http://schemas.microsoft.com/office/drawing/2014/main" id="{60F451BA-FEBB-4927-8EF2-5D57C7AF1195}"/>
                </a:ext>
              </a:extLst>
            </p:cNvPr>
            <p:cNvSpPr txBox="1"/>
            <p:nvPr/>
          </p:nvSpPr>
          <p:spPr>
            <a:xfrm>
              <a:off x="2715170" y="5651316"/>
              <a:ext cx="71365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rgbClr val="5D82C6"/>
                  </a:solidFill>
                </a:rPr>
                <a:t>AMPK</a:t>
              </a:r>
            </a:p>
          </p:txBody>
        </p:sp>
        <p:sp>
          <p:nvSpPr>
            <p:cNvPr id="26" name="ZoneTexte 25">
              <a:extLst>
                <a:ext uri="{FF2B5EF4-FFF2-40B4-BE49-F238E27FC236}">
                  <a16:creationId xmlns:a16="http://schemas.microsoft.com/office/drawing/2014/main" id="{C175FE25-BD5D-45E0-8C5E-20AF595EB073}"/>
                </a:ext>
              </a:extLst>
            </p:cNvPr>
            <p:cNvSpPr txBox="1"/>
            <p:nvPr/>
          </p:nvSpPr>
          <p:spPr>
            <a:xfrm>
              <a:off x="2747824" y="5820603"/>
              <a:ext cx="627095" cy="2308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5D82C6"/>
                  </a:solidFill>
                </a:rPr>
                <a:t>Pathway</a:t>
              </a:r>
            </a:p>
          </p:txBody>
        </p:sp>
        <p:sp>
          <p:nvSpPr>
            <p:cNvPr id="27" name="Rectangle 26">
              <a:extLst>
                <a:ext uri="{FF2B5EF4-FFF2-40B4-BE49-F238E27FC236}">
                  <a16:creationId xmlns:a16="http://schemas.microsoft.com/office/drawing/2014/main" id="{4629CEDA-58D4-4C4C-A9BF-58CFAD23B97F}"/>
                </a:ext>
              </a:extLst>
            </p:cNvPr>
            <p:cNvSpPr/>
            <p:nvPr/>
          </p:nvSpPr>
          <p:spPr>
            <a:xfrm>
              <a:off x="947340" y="2686402"/>
              <a:ext cx="731520" cy="5195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ZoneTexte 27">
              <a:extLst>
                <a:ext uri="{FF2B5EF4-FFF2-40B4-BE49-F238E27FC236}">
                  <a16:creationId xmlns:a16="http://schemas.microsoft.com/office/drawing/2014/main" id="{C3DB011E-4935-4B5B-87F0-21C0E992E647}"/>
                </a:ext>
              </a:extLst>
            </p:cNvPr>
            <p:cNvSpPr txBox="1"/>
            <p:nvPr/>
          </p:nvSpPr>
          <p:spPr>
            <a:xfrm>
              <a:off x="947340" y="2707647"/>
              <a:ext cx="797013" cy="47705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srgbClr val="ECBC0C"/>
                  </a:solidFill>
                </a:rPr>
                <a:t>MAS</a:t>
              </a:r>
            </a:p>
            <a:p>
              <a:pPr algn="ctr"/>
              <a:r>
                <a:rPr lang="en-US" sz="1100" b="1" dirty="0">
                  <a:solidFill>
                    <a:srgbClr val="ECBC0C"/>
                  </a:solidFill>
                </a:rPr>
                <a:t>Receptor</a:t>
              </a:r>
            </a:p>
          </p:txBody>
        </p:sp>
      </p:grpSp>
      <p:sp>
        <p:nvSpPr>
          <p:cNvPr id="2" name="Title 1"/>
          <p:cNvSpPr>
            <a:spLocks noGrp="1"/>
          </p:cNvSpPr>
          <p:nvPr>
            <p:ph type="title"/>
          </p:nvPr>
        </p:nvSpPr>
        <p:spPr>
          <a:xfrm>
            <a:off x="428854" y="0"/>
            <a:ext cx="8351277" cy="956234"/>
          </a:xfrm>
        </p:spPr>
        <p:txBody>
          <a:bodyPr/>
          <a:lstStyle/>
          <a:p>
            <a:r>
              <a:rPr lang="fr-FR" dirty="0" err="1"/>
              <a:t>Sarconeos</a:t>
            </a:r>
            <a:r>
              <a:rPr lang="fr-FR" dirty="0"/>
              <a:t> (BIO101) active le récepteur MAS, un facteur clé </a:t>
            </a:r>
            <a:r>
              <a:rPr lang="fr-FR" dirty="0">
                <a:solidFill>
                  <a:schemeClr val="accent2"/>
                </a:solidFill>
              </a:rPr>
              <a:t>du</a:t>
            </a:r>
            <a:r>
              <a:rPr lang="fr-FR" dirty="0"/>
              <a:t> métabolisme musculaire et respiratoire</a:t>
            </a:r>
          </a:p>
        </p:txBody>
      </p:sp>
      <p:sp>
        <p:nvSpPr>
          <p:cNvPr id="5" name="TextBox 4">
            <a:extLst>
              <a:ext uri="{FF2B5EF4-FFF2-40B4-BE49-F238E27FC236}">
                <a16:creationId xmlns:a16="http://schemas.microsoft.com/office/drawing/2014/main" id="{D877BD74-C066-8F44-A52B-035982CD9318}"/>
              </a:ext>
            </a:extLst>
          </p:cNvPr>
          <p:cNvSpPr txBox="1"/>
          <p:nvPr/>
        </p:nvSpPr>
        <p:spPr>
          <a:xfrm>
            <a:off x="428854" y="1138071"/>
            <a:ext cx="8153981" cy="636072"/>
          </a:xfrm>
          <a:prstGeom prst="rect">
            <a:avLst/>
          </a:prstGeom>
          <a:noFill/>
        </p:spPr>
        <p:txBody>
          <a:bodyPr wrap="square" rtlCol="0">
            <a:spAutoFit/>
          </a:bodyPr>
          <a:lstStyle/>
          <a:p>
            <a:pPr marL="285750" indent="-285750">
              <a:spcBef>
                <a:spcPts val="400"/>
              </a:spcBef>
              <a:buClr>
                <a:schemeClr val="accent5"/>
              </a:buClr>
              <a:buFont typeface="Arial" panose="020B0604020202020204" pitchFamily="34" charset="0"/>
              <a:buChar char="•"/>
            </a:pPr>
            <a:r>
              <a:rPr lang="fr-FR" sz="1600" dirty="0">
                <a:latin typeface="HurmeGeometricSans4 Regular"/>
              </a:rPr>
              <a:t>Le récepteur MAS est une composante clé du système rénine-angiotensine (RAS) </a:t>
            </a:r>
          </a:p>
          <a:p>
            <a:pPr marL="285750" indent="-285750">
              <a:lnSpc>
                <a:spcPct val="100000"/>
              </a:lnSpc>
              <a:spcBef>
                <a:spcPts val="400"/>
              </a:spcBef>
              <a:buClr>
                <a:schemeClr val="accent5"/>
              </a:buClr>
              <a:buFont typeface="Arial" panose="020B0604020202020204" pitchFamily="34" charset="0"/>
              <a:buChar char="•"/>
            </a:pPr>
            <a:r>
              <a:rPr lang="fr-FR" sz="1600" dirty="0">
                <a:latin typeface="HurmeGeometricSans4 Regular"/>
                <a:ea typeface="Helvetica" charset="0"/>
                <a:cs typeface="HurmeGeometricSans4 Regular"/>
              </a:rPr>
              <a:t>Déclenche</a:t>
            </a:r>
            <a:r>
              <a:rPr lang="en-US" sz="1600" dirty="0">
                <a:latin typeface="HurmeGeometricSans4 Regular"/>
                <a:ea typeface="Helvetica" charset="0"/>
                <a:cs typeface="HurmeGeometricSans4 Regular"/>
              </a:rPr>
              <a:t> deux </a:t>
            </a:r>
            <a:r>
              <a:rPr lang="fr-FR" sz="1600" dirty="0">
                <a:latin typeface="HurmeGeometricSans4 Regular"/>
                <a:ea typeface="Helvetica" charset="0"/>
                <a:cs typeface="HurmeGeometricSans4 Regular"/>
              </a:rPr>
              <a:t>voies</a:t>
            </a:r>
            <a:r>
              <a:rPr lang="en-US" sz="1600" dirty="0">
                <a:latin typeface="HurmeGeometricSans4 Regular"/>
                <a:ea typeface="Helvetica" charset="0"/>
                <a:cs typeface="HurmeGeometricSans4 Regular"/>
              </a:rPr>
              <a:t> </a:t>
            </a:r>
            <a:r>
              <a:rPr lang="fr-FR" sz="1600" dirty="0">
                <a:latin typeface="HurmeGeometricSans4 Regular"/>
                <a:ea typeface="Helvetica" charset="0"/>
                <a:cs typeface="HurmeGeometricSans4 Regular"/>
              </a:rPr>
              <a:t>importantes de transduction </a:t>
            </a:r>
            <a:r>
              <a:rPr lang="en-US" sz="1600" dirty="0">
                <a:latin typeface="HurmeGeometricSans4 Regular"/>
                <a:ea typeface="Helvetica" charset="0"/>
                <a:cs typeface="HurmeGeometricSans4 Regular"/>
              </a:rPr>
              <a:t>dans les myocytes :</a:t>
            </a:r>
          </a:p>
        </p:txBody>
      </p:sp>
      <p:sp>
        <p:nvSpPr>
          <p:cNvPr id="4" name="Rectangle 3">
            <a:extLst>
              <a:ext uri="{FF2B5EF4-FFF2-40B4-BE49-F238E27FC236}">
                <a16:creationId xmlns:a16="http://schemas.microsoft.com/office/drawing/2014/main" id="{AD58A351-6D43-6F43-AD14-24E7CBD7ADE4}"/>
              </a:ext>
            </a:extLst>
          </p:cNvPr>
          <p:cNvSpPr/>
          <p:nvPr/>
        </p:nvSpPr>
        <p:spPr>
          <a:xfrm>
            <a:off x="4814294" y="2592053"/>
            <a:ext cx="3871431" cy="738664"/>
          </a:xfrm>
          <a:prstGeom prst="rect">
            <a:avLst/>
          </a:prstGeom>
        </p:spPr>
        <p:txBody>
          <a:bodyPr wrap="square">
            <a:spAutoFit/>
          </a:bodyPr>
          <a:lstStyle/>
          <a:p>
            <a:pPr marR="0" lvl="0">
              <a:spcBef>
                <a:spcPts val="400"/>
              </a:spcBef>
              <a:spcAft>
                <a:spcPts val="0"/>
              </a:spcAft>
            </a:pPr>
            <a:r>
              <a:rPr lang="fr-FR" sz="1400" dirty="0">
                <a:solidFill>
                  <a:schemeClr val="accent5"/>
                </a:solidFill>
                <a:latin typeface="HurmeGeometricSans4 Regular"/>
              </a:rPr>
              <a:t>PI3K/AKT/mTOR </a:t>
            </a:r>
            <a:r>
              <a:rPr lang="en-US" sz="1400" dirty="0">
                <a:solidFill>
                  <a:schemeClr val="accent5"/>
                </a:solidFill>
                <a:latin typeface="HurmeGeometricSans4 Regular"/>
              </a:rPr>
              <a:t>: </a:t>
            </a:r>
            <a:r>
              <a:rPr lang="en-US" sz="1400" dirty="0" err="1">
                <a:latin typeface="HurmeGeometricSans4 Regular"/>
              </a:rPr>
              <a:t>Augmente</a:t>
            </a:r>
            <a:r>
              <a:rPr lang="en-US" sz="1400" dirty="0">
                <a:latin typeface="HurmeGeometricSans4 Regular"/>
              </a:rPr>
              <a:t> la </a:t>
            </a:r>
            <a:r>
              <a:rPr lang="en-US" sz="1400" b="1" dirty="0" err="1">
                <a:latin typeface="HurmeGeometricSans4 Regular"/>
              </a:rPr>
              <a:t>synthèse</a:t>
            </a:r>
            <a:r>
              <a:rPr lang="en-US" sz="1400" b="1" dirty="0">
                <a:latin typeface="HurmeGeometricSans4 Regular"/>
              </a:rPr>
              <a:t> des </a:t>
            </a:r>
            <a:r>
              <a:rPr lang="en-US" sz="1400" b="1" dirty="0" err="1">
                <a:latin typeface="HurmeGeometricSans4 Regular"/>
              </a:rPr>
              <a:t>protéines</a:t>
            </a:r>
            <a:r>
              <a:rPr lang="en-US" sz="1400" b="1" dirty="0">
                <a:latin typeface="HurmeGeometricSans4 Regular"/>
              </a:rPr>
              <a:t>, </a:t>
            </a:r>
            <a:r>
              <a:rPr lang="en-US" sz="1400" dirty="0" err="1">
                <a:latin typeface="HurmeGeometricSans4 Regular"/>
              </a:rPr>
              <a:t>préserve</a:t>
            </a:r>
            <a:r>
              <a:rPr lang="en-US" sz="1400" dirty="0">
                <a:latin typeface="HurmeGeometricSans4 Regular"/>
              </a:rPr>
              <a:t> la masse </a:t>
            </a:r>
            <a:r>
              <a:rPr lang="en-US" sz="1400" dirty="0" err="1">
                <a:latin typeface="HurmeGeometricSans4 Regular"/>
              </a:rPr>
              <a:t>musculaire</a:t>
            </a:r>
            <a:r>
              <a:rPr lang="en-US" sz="1400" dirty="0">
                <a:latin typeface="HurmeGeometricSans4 Regular"/>
              </a:rPr>
              <a:t> et </a:t>
            </a:r>
            <a:r>
              <a:rPr lang="en-US" sz="1400" dirty="0" err="1">
                <a:latin typeface="HurmeGeometricSans4 Regular"/>
              </a:rPr>
              <a:t>augmente</a:t>
            </a:r>
            <a:r>
              <a:rPr lang="en-US" sz="1400" dirty="0">
                <a:latin typeface="HurmeGeometricSans4 Regular"/>
              </a:rPr>
              <a:t> la </a:t>
            </a:r>
            <a:r>
              <a:rPr lang="en-US" sz="1400" b="1" dirty="0">
                <a:latin typeface="HurmeGeometricSans4 Regular"/>
              </a:rPr>
              <a:t>force </a:t>
            </a:r>
            <a:r>
              <a:rPr lang="en-US" sz="1400" b="1" dirty="0" err="1">
                <a:latin typeface="HurmeGeometricSans4 Regular"/>
              </a:rPr>
              <a:t>musculaire</a:t>
            </a:r>
            <a:r>
              <a:rPr lang="en-US" sz="1400" b="1" dirty="0">
                <a:latin typeface="HurmeGeometricSans4 Regular"/>
              </a:rPr>
              <a:t> et </a:t>
            </a:r>
            <a:r>
              <a:rPr lang="en-US" sz="1400" b="1" dirty="0" err="1">
                <a:latin typeface="HurmeGeometricSans4 Regular"/>
              </a:rPr>
              <a:t>respiratoire</a:t>
            </a:r>
            <a:endParaRPr lang="en-US" sz="1400" b="1" dirty="0">
              <a:latin typeface="HurmeGeometricSans4 Regular"/>
            </a:endParaRPr>
          </a:p>
        </p:txBody>
      </p:sp>
      <p:sp>
        <p:nvSpPr>
          <p:cNvPr id="8" name="Rectangle 7">
            <a:extLst>
              <a:ext uri="{FF2B5EF4-FFF2-40B4-BE49-F238E27FC236}">
                <a16:creationId xmlns:a16="http://schemas.microsoft.com/office/drawing/2014/main" id="{909C3FF3-8308-2444-AE11-EDB3A269DC78}"/>
              </a:ext>
            </a:extLst>
          </p:cNvPr>
          <p:cNvSpPr/>
          <p:nvPr/>
        </p:nvSpPr>
        <p:spPr>
          <a:xfrm>
            <a:off x="4820479" y="3650916"/>
            <a:ext cx="4179780" cy="574516"/>
          </a:xfrm>
          <a:prstGeom prst="rect">
            <a:avLst/>
          </a:prstGeom>
        </p:spPr>
        <p:txBody>
          <a:bodyPr wrap="square">
            <a:spAutoFit/>
          </a:bodyPr>
          <a:lstStyle/>
          <a:p>
            <a:pPr marR="0" lvl="0">
              <a:spcBef>
                <a:spcPts val="400"/>
              </a:spcBef>
              <a:spcAft>
                <a:spcPts val="0"/>
              </a:spcAft>
            </a:pPr>
            <a:r>
              <a:rPr lang="fr-FR" sz="1400" dirty="0">
                <a:solidFill>
                  <a:schemeClr val="accent5"/>
                </a:solidFill>
                <a:latin typeface="HurmeGeometricSans4 Regular"/>
              </a:rPr>
              <a:t>AMPK/ACC </a:t>
            </a:r>
            <a:r>
              <a:rPr lang="en-US" sz="1400" b="1" dirty="0" err="1">
                <a:latin typeface="HurmeGeometricSans4 Regular"/>
              </a:rPr>
              <a:t>Stimule</a:t>
            </a:r>
            <a:r>
              <a:rPr lang="en-US" sz="1400" b="1" dirty="0">
                <a:latin typeface="HurmeGeometricSans4 Regular"/>
              </a:rPr>
              <a:t> la production </a:t>
            </a:r>
            <a:r>
              <a:rPr lang="en-US" sz="1400" b="1" dirty="0" err="1">
                <a:latin typeface="HurmeGeometricSans4 Regular"/>
              </a:rPr>
              <a:t>d’énergie</a:t>
            </a:r>
            <a:r>
              <a:rPr lang="en-US" sz="1400" dirty="0">
                <a:latin typeface="HurmeGeometricSans4 Regular"/>
              </a:rPr>
              <a:t>, </a:t>
            </a:r>
          </a:p>
          <a:p>
            <a:pPr marR="0" lvl="0">
              <a:spcBef>
                <a:spcPts val="400"/>
              </a:spcBef>
              <a:spcAft>
                <a:spcPts val="0"/>
              </a:spcAft>
            </a:pPr>
            <a:r>
              <a:rPr lang="fr-FR" sz="1400" dirty="0">
                <a:latin typeface="HurmeGeometricSans4 Regular"/>
              </a:rPr>
              <a:t>accroît</a:t>
            </a:r>
            <a:r>
              <a:rPr lang="en-US" sz="1400" dirty="0">
                <a:latin typeface="HurmeGeometricSans4 Regular"/>
              </a:rPr>
              <a:t> la force </a:t>
            </a:r>
            <a:r>
              <a:rPr lang="en-US" sz="1400" b="1" dirty="0" err="1">
                <a:latin typeface="HurmeGeometricSans4 Regular"/>
              </a:rPr>
              <a:t>musculaire</a:t>
            </a:r>
            <a:r>
              <a:rPr lang="en-US" sz="1400" dirty="0">
                <a:latin typeface="HurmeGeometricSans4 Regular"/>
              </a:rPr>
              <a:t> et </a:t>
            </a:r>
            <a:r>
              <a:rPr lang="en-US" sz="1400" dirty="0" err="1">
                <a:latin typeface="HurmeGeometricSans4 Regular"/>
              </a:rPr>
              <a:t>respiratoire</a:t>
            </a:r>
            <a:endParaRPr lang="en-US" sz="1400" dirty="0">
              <a:latin typeface="HurmeGeometricSans4 Regular"/>
            </a:endParaRPr>
          </a:p>
        </p:txBody>
      </p:sp>
      <p:sp>
        <p:nvSpPr>
          <p:cNvPr id="9" name="Slide Number Placeholder 2">
            <a:extLst>
              <a:ext uri="{FF2B5EF4-FFF2-40B4-BE49-F238E27FC236}">
                <a16:creationId xmlns:a16="http://schemas.microsoft.com/office/drawing/2014/main" id="{0A17DA75-C022-894C-9DDF-1A252439C153}"/>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8</a:t>
            </a:fld>
            <a:endParaRPr lang="fr-FR" dirty="0">
              <a:solidFill>
                <a:schemeClr val="bg2">
                  <a:lumMod val="25000"/>
                </a:schemeClr>
              </a:solidFill>
              <a:latin typeface="HurmeGeometricSans4 Regular"/>
              <a:ea typeface="MS PGothic" charset="-128"/>
            </a:endParaRPr>
          </a:p>
        </p:txBody>
      </p:sp>
    </p:spTree>
    <p:extLst>
      <p:ext uri="{BB962C8B-B14F-4D97-AF65-F5344CB8AC3E}">
        <p14:creationId xmlns:p14="http://schemas.microsoft.com/office/powerpoint/2010/main" val="375250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0A17DA75-C022-894C-9DDF-1A252439C153}"/>
              </a:ext>
            </a:extLst>
          </p:cNvPr>
          <p:cNvSpPr>
            <a:spLocks noGrp="1"/>
          </p:cNvSpPr>
          <p:nvPr>
            <p:ph type="sldNum" sz="quarter" idx="12"/>
          </p:nvPr>
        </p:nvSpPr>
        <p:spPr>
          <a:xfrm>
            <a:off x="6942859" y="6383666"/>
            <a:ext cx="2057400" cy="365125"/>
          </a:xfrm>
        </p:spPr>
        <p:txBody>
          <a:bodyPr/>
          <a:lstStyle/>
          <a:p>
            <a:fld id="{30090C8A-1B40-4CCF-A0FD-EFB1A21F8E3E}" type="slidenum">
              <a:rPr lang="fr-FR" smtClean="0">
                <a:solidFill>
                  <a:schemeClr val="bg2">
                    <a:lumMod val="25000"/>
                  </a:schemeClr>
                </a:solidFill>
                <a:latin typeface="HurmeGeometricSans4 Regular"/>
                <a:ea typeface="MS PGothic" charset="-128"/>
              </a:rPr>
              <a:t>9</a:t>
            </a:fld>
            <a:endParaRPr lang="fr-FR" dirty="0">
              <a:solidFill>
                <a:schemeClr val="bg2">
                  <a:lumMod val="25000"/>
                </a:schemeClr>
              </a:solidFill>
              <a:latin typeface="HurmeGeometricSans4 Regular"/>
              <a:ea typeface="MS PGothic" charset="-128"/>
            </a:endParaRPr>
          </a:p>
        </p:txBody>
      </p:sp>
      <p:sp>
        <p:nvSpPr>
          <p:cNvPr id="29" name="ZoneTexte 28">
            <a:extLst>
              <a:ext uri="{FF2B5EF4-FFF2-40B4-BE49-F238E27FC236}">
                <a16:creationId xmlns:a16="http://schemas.microsoft.com/office/drawing/2014/main" id="{93C9C1FF-A2F0-47D4-A068-75E4EF264B4B}"/>
              </a:ext>
            </a:extLst>
          </p:cNvPr>
          <p:cNvSpPr txBox="1"/>
          <p:nvPr/>
        </p:nvSpPr>
        <p:spPr>
          <a:xfrm>
            <a:off x="466724" y="121449"/>
            <a:ext cx="6949143" cy="830997"/>
          </a:xfrm>
          <a:prstGeom prst="rect">
            <a:avLst/>
          </a:prstGeom>
          <a:noFill/>
        </p:spPr>
        <p:txBody>
          <a:bodyPr wrap="square" rtlCol="0">
            <a:spAutoFit/>
          </a:bodyPr>
          <a:lstStyle/>
          <a:p>
            <a:r>
              <a:rPr lang="fr-FR" sz="2400" dirty="0" err="1">
                <a:solidFill>
                  <a:srgbClr val="009F7C"/>
                </a:solidFill>
                <a:latin typeface="HurmeGeometricSans4 SemiBold"/>
              </a:rPr>
              <a:t>Sarconeos</a:t>
            </a:r>
            <a:r>
              <a:rPr lang="fr-FR" sz="2400" dirty="0">
                <a:solidFill>
                  <a:srgbClr val="009F7C"/>
                </a:solidFill>
                <a:latin typeface="HurmeGeometricSans4 SemiBold"/>
              </a:rPr>
              <a:t> (BIO101) pour traiter l’insuffisance respiratoire aiguë liée à la COVID-19 </a:t>
            </a:r>
          </a:p>
        </p:txBody>
      </p:sp>
      <p:sp>
        <p:nvSpPr>
          <p:cNvPr id="30" name="TextBox 4">
            <a:extLst>
              <a:ext uri="{FF2B5EF4-FFF2-40B4-BE49-F238E27FC236}">
                <a16:creationId xmlns:a16="http://schemas.microsoft.com/office/drawing/2014/main" id="{E9729245-702B-4E69-8FBA-8A2A00966201}"/>
              </a:ext>
            </a:extLst>
          </p:cNvPr>
          <p:cNvSpPr txBox="1"/>
          <p:nvPr/>
        </p:nvSpPr>
        <p:spPr>
          <a:xfrm>
            <a:off x="466725" y="1099991"/>
            <a:ext cx="8153981" cy="1128514"/>
          </a:xfrm>
          <a:prstGeom prst="rect">
            <a:avLst/>
          </a:prstGeom>
          <a:noFill/>
        </p:spPr>
        <p:txBody>
          <a:bodyPr wrap="square" rtlCol="0">
            <a:spAutoFit/>
          </a:bodyPr>
          <a:lstStyle/>
          <a:p>
            <a:pPr marL="285750" indent="-285750">
              <a:lnSpc>
                <a:spcPct val="100000"/>
              </a:lnSpc>
              <a:spcBef>
                <a:spcPts val="400"/>
              </a:spcBef>
              <a:buClr>
                <a:schemeClr val="accent5"/>
              </a:buClr>
              <a:buFont typeface="Arial" panose="020B0604020202020204" pitchFamily="34" charset="0"/>
              <a:buChar char="•"/>
            </a:pPr>
            <a:r>
              <a:rPr lang="fr-FR" sz="1600" dirty="0">
                <a:latin typeface="HurmeGeometricSans4 Regular"/>
                <a:ea typeface="Helvetica" charset="0"/>
                <a:cs typeface="HurmeGeometricSans4 Regular"/>
              </a:rPr>
              <a:t>Le SARS-CoV-2 utilise l’ACE2 pour pénétrer dans les poumons, ce qui déstabilise le système rénine-angiotensine (SRA) et provoque des défaillances respiratoires</a:t>
            </a:r>
          </a:p>
          <a:p>
            <a:pPr marL="285750" indent="-285750">
              <a:lnSpc>
                <a:spcPct val="100000"/>
              </a:lnSpc>
              <a:spcBef>
                <a:spcPts val="400"/>
              </a:spcBef>
              <a:buClr>
                <a:schemeClr val="accent5"/>
              </a:buClr>
              <a:buFont typeface="Arial" panose="020B0604020202020204" pitchFamily="34" charset="0"/>
              <a:buChar char="•"/>
            </a:pPr>
            <a:r>
              <a:rPr lang="en-US" sz="1600" dirty="0">
                <a:latin typeface="HurmeGeometricSans4 Regular"/>
                <a:ea typeface="Helvetica" charset="0"/>
                <a:cs typeface="HurmeGeometricSans4 Regular"/>
              </a:rPr>
              <a:t>BIO101 active le </a:t>
            </a:r>
            <a:r>
              <a:rPr lang="en-US" sz="1600" dirty="0" err="1">
                <a:latin typeface="HurmeGeometricSans4 Regular"/>
                <a:ea typeface="Helvetica" charset="0"/>
                <a:cs typeface="HurmeGeometricSans4 Regular"/>
              </a:rPr>
              <a:t>récepteur</a:t>
            </a:r>
            <a:r>
              <a:rPr lang="en-US" sz="1600" dirty="0">
                <a:latin typeface="HurmeGeometricSans4 Regular"/>
                <a:ea typeface="Helvetica" charset="0"/>
                <a:cs typeface="HurmeGeometricSans4 Regular"/>
              </a:rPr>
              <a:t> MAS, un </a:t>
            </a:r>
            <a:r>
              <a:rPr lang="en-US" sz="1600" dirty="0" err="1">
                <a:latin typeface="HurmeGeometricSans4 Regular"/>
                <a:ea typeface="Helvetica" charset="0"/>
                <a:cs typeface="HurmeGeometricSans4 Regular"/>
              </a:rPr>
              <a:t>composant</a:t>
            </a:r>
            <a:r>
              <a:rPr lang="en-US" sz="1600" dirty="0">
                <a:latin typeface="HurmeGeometricSans4 Regular"/>
                <a:ea typeface="Helvetica" charset="0"/>
                <a:cs typeface="HurmeGeometricSans4 Regular"/>
              </a:rPr>
              <a:t> cl</a:t>
            </a:r>
            <a:r>
              <a:rPr lang="fr-FR" sz="1600" dirty="0">
                <a:latin typeface="HurmeGeometricSans4 Regular"/>
                <a:ea typeface="Helvetica" charset="0"/>
                <a:cs typeface="HurmeGeometricSans4 Regular"/>
              </a:rPr>
              <a:t>é</a:t>
            </a:r>
            <a:r>
              <a:rPr lang="en-US" sz="1600" dirty="0">
                <a:latin typeface="HurmeGeometricSans4 Regular"/>
                <a:ea typeface="Helvetica" charset="0"/>
                <a:cs typeface="HurmeGeometricSans4 Regular"/>
              </a:rPr>
              <a:t> du bras </a:t>
            </a:r>
            <a:r>
              <a:rPr lang="en-US" sz="1600" dirty="0" err="1">
                <a:latin typeface="HurmeGeometricSans4 Regular"/>
                <a:ea typeface="Helvetica" charset="0"/>
                <a:cs typeface="HurmeGeometricSans4 Regular"/>
              </a:rPr>
              <a:t>protecteur</a:t>
            </a:r>
            <a:r>
              <a:rPr lang="en-US" sz="1600" dirty="0">
                <a:latin typeface="HurmeGeometricSans4 Regular"/>
                <a:ea typeface="Helvetica" charset="0"/>
                <a:cs typeface="HurmeGeometricSans4 Regular"/>
              </a:rPr>
              <a:t> du SRA, et </a:t>
            </a:r>
            <a:r>
              <a:rPr lang="en-US" sz="1600" dirty="0" err="1">
                <a:latin typeface="HurmeGeometricSans4 Regular"/>
                <a:ea typeface="Helvetica" charset="0"/>
                <a:cs typeface="HurmeGeometricSans4 Regular"/>
              </a:rPr>
              <a:t>stimule</a:t>
            </a:r>
            <a:r>
              <a:rPr lang="en-US" sz="1600" dirty="0">
                <a:latin typeface="HurmeGeometricSans4 Regular"/>
                <a:ea typeface="Helvetica" charset="0"/>
                <a:cs typeface="HurmeGeometricSans4 Regular"/>
              </a:rPr>
              <a:t> la </a:t>
            </a:r>
            <a:r>
              <a:rPr lang="en-US" sz="1600" dirty="0" err="1">
                <a:latin typeface="HurmeGeometricSans4 Regular"/>
                <a:ea typeface="Helvetica" charset="0"/>
                <a:cs typeface="HurmeGeometricSans4 Regular"/>
              </a:rPr>
              <a:t>fonction</a:t>
            </a:r>
            <a:r>
              <a:rPr lang="en-US" sz="1600" dirty="0">
                <a:latin typeface="HurmeGeometricSans4 Regular"/>
                <a:ea typeface="Helvetica" charset="0"/>
                <a:cs typeface="HurmeGeometricSans4 Regular"/>
              </a:rPr>
              <a:t> </a:t>
            </a:r>
            <a:r>
              <a:rPr lang="en-US" sz="1600" dirty="0" err="1">
                <a:latin typeface="HurmeGeometricSans4 Regular"/>
                <a:ea typeface="Helvetica" charset="0"/>
                <a:cs typeface="HurmeGeometricSans4 Regular"/>
              </a:rPr>
              <a:t>respiratoire</a:t>
            </a:r>
            <a:endParaRPr lang="en-US" sz="1600" dirty="0">
              <a:latin typeface="HurmeGeometricSans4 Regular"/>
              <a:ea typeface="Helvetica" charset="0"/>
              <a:cs typeface="HurmeGeometricSans4 Regular"/>
            </a:endParaRPr>
          </a:p>
        </p:txBody>
      </p:sp>
      <p:grpSp>
        <p:nvGrpSpPr>
          <p:cNvPr id="67" name="Groupe 66">
            <a:extLst>
              <a:ext uri="{FF2B5EF4-FFF2-40B4-BE49-F238E27FC236}">
                <a16:creationId xmlns:a16="http://schemas.microsoft.com/office/drawing/2014/main" id="{2E9EFC46-C48B-4818-BAAF-D5962081390A}"/>
              </a:ext>
            </a:extLst>
          </p:cNvPr>
          <p:cNvGrpSpPr/>
          <p:nvPr/>
        </p:nvGrpSpPr>
        <p:grpSpPr>
          <a:xfrm>
            <a:off x="1304132" y="2376050"/>
            <a:ext cx="6399776" cy="3794563"/>
            <a:chOff x="1304132" y="1430338"/>
            <a:chExt cx="6533356" cy="4740275"/>
          </a:xfrm>
        </p:grpSpPr>
        <p:sp>
          <p:nvSpPr>
            <p:cNvPr id="68" name="AutoShape 3">
              <a:extLst>
                <a:ext uri="{FF2B5EF4-FFF2-40B4-BE49-F238E27FC236}">
                  <a16:creationId xmlns:a16="http://schemas.microsoft.com/office/drawing/2014/main" id="{539D3A5C-1C7C-4ED8-BBDB-E1E9DC06D83B}"/>
                </a:ext>
              </a:extLst>
            </p:cNvPr>
            <p:cNvSpPr>
              <a:spLocks noChangeAspect="1" noChangeArrowheads="1" noTextEdit="1"/>
            </p:cNvSpPr>
            <p:nvPr/>
          </p:nvSpPr>
          <p:spPr bwMode="auto">
            <a:xfrm>
              <a:off x="1306513" y="1430338"/>
              <a:ext cx="65309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Rectangle 5">
              <a:extLst>
                <a:ext uri="{FF2B5EF4-FFF2-40B4-BE49-F238E27FC236}">
                  <a16:creationId xmlns:a16="http://schemas.microsoft.com/office/drawing/2014/main" id="{57BA7E48-C67D-43F8-8902-62E02F2E2670}"/>
                </a:ext>
              </a:extLst>
            </p:cNvPr>
            <p:cNvSpPr>
              <a:spLocks noChangeArrowheads="1"/>
            </p:cNvSpPr>
            <p:nvPr/>
          </p:nvSpPr>
          <p:spPr bwMode="auto">
            <a:xfrm>
              <a:off x="2393951" y="1646238"/>
              <a:ext cx="13858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Angiotensinogen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0" name="Rectangle 6">
              <a:extLst>
                <a:ext uri="{FF2B5EF4-FFF2-40B4-BE49-F238E27FC236}">
                  <a16:creationId xmlns:a16="http://schemas.microsoft.com/office/drawing/2014/main" id="{AC5C0BC5-8388-44CB-A38D-CD946DF78F54}"/>
                </a:ext>
              </a:extLst>
            </p:cNvPr>
            <p:cNvSpPr>
              <a:spLocks noChangeArrowheads="1"/>
            </p:cNvSpPr>
            <p:nvPr/>
          </p:nvSpPr>
          <p:spPr bwMode="auto">
            <a:xfrm>
              <a:off x="2536826" y="2301876"/>
              <a:ext cx="10448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panose="020F0502020204030204" pitchFamily="34" charset="0"/>
                </a:rPr>
                <a:t>Angiotensine 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1" name="Rectangle 7">
              <a:extLst>
                <a:ext uri="{FF2B5EF4-FFF2-40B4-BE49-F238E27FC236}">
                  <a16:creationId xmlns:a16="http://schemas.microsoft.com/office/drawing/2014/main" id="{87A126BB-0A42-4779-BF75-B162C94EF7EF}"/>
                </a:ext>
              </a:extLst>
            </p:cNvPr>
            <p:cNvSpPr>
              <a:spLocks noChangeArrowheads="1"/>
            </p:cNvSpPr>
            <p:nvPr/>
          </p:nvSpPr>
          <p:spPr bwMode="auto">
            <a:xfrm>
              <a:off x="2528887" y="3171826"/>
              <a:ext cx="1165226" cy="354013"/>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Rectangle 8">
              <a:extLst>
                <a:ext uri="{FF2B5EF4-FFF2-40B4-BE49-F238E27FC236}">
                  <a16:creationId xmlns:a16="http://schemas.microsoft.com/office/drawing/2014/main" id="{304C052C-7CBE-4A04-8C28-9E4F5220AD2F}"/>
                </a:ext>
              </a:extLst>
            </p:cNvPr>
            <p:cNvSpPr>
              <a:spLocks noChangeArrowheads="1"/>
            </p:cNvSpPr>
            <p:nvPr/>
          </p:nvSpPr>
          <p:spPr bwMode="auto">
            <a:xfrm>
              <a:off x="5014956" y="3148013"/>
              <a:ext cx="1434209" cy="377825"/>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Rectangle 9">
              <a:extLst>
                <a:ext uri="{FF2B5EF4-FFF2-40B4-BE49-F238E27FC236}">
                  <a16:creationId xmlns:a16="http://schemas.microsoft.com/office/drawing/2014/main" id="{F72399C4-9474-4720-80AC-7C5CC3374B00}"/>
                </a:ext>
              </a:extLst>
            </p:cNvPr>
            <p:cNvSpPr>
              <a:spLocks noChangeArrowheads="1"/>
            </p:cNvSpPr>
            <p:nvPr/>
          </p:nvSpPr>
          <p:spPr bwMode="auto">
            <a:xfrm>
              <a:off x="5092742" y="3230562"/>
              <a:ext cx="13564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panose="020F0502020204030204" pitchFamily="34" charset="0"/>
                </a:rPr>
                <a:t>Angiotensine 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4" name="Rectangle 11">
              <a:extLst>
                <a:ext uri="{FF2B5EF4-FFF2-40B4-BE49-F238E27FC236}">
                  <a16:creationId xmlns:a16="http://schemas.microsoft.com/office/drawing/2014/main" id="{9AC094EC-42E2-4683-AC7A-57E3ED783EC0}"/>
                </a:ext>
              </a:extLst>
            </p:cNvPr>
            <p:cNvSpPr>
              <a:spLocks noChangeArrowheads="1"/>
            </p:cNvSpPr>
            <p:nvPr/>
          </p:nvSpPr>
          <p:spPr bwMode="auto">
            <a:xfrm>
              <a:off x="6227763" y="3230563"/>
              <a:ext cx="1458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panose="020F0502020204030204" pitchFamily="34" charset="0"/>
                </a:rPr>
                <a:t>-7</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5" name="Rectangle 12">
              <a:extLst>
                <a:ext uri="{FF2B5EF4-FFF2-40B4-BE49-F238E27FC236}">
                  <a16:creationId xmlns:a16="http://schemas.microsoft.com/office/drawing/2014/main" id="{642D0B02-56D2-46F8-84D2-2190EBD97507}"/>
                </a:ext>
              </a:extLst>
            </p:cNvPr>
            <p:cNvSpPr>
              <a:spLocks noChangeArrowheads="1"/>
            </p:cNvSpPr>
            <p:nvPr/>
          </p:nvSpPr>
          <p:spPr bwMode="auto">
            <a:xfrm>
              <a:off x="2557505" y="3241043"/>
              <a:ext cx="10897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panose="020F0502020204030204" pitchFamily="34" charset="0"/>
                </a:rPr>
                <a:t>Angiotensine II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6" name="Freeform 13">
              <a:extLst>
                <a:ext uri="{FF2B5EF4-FFF2-40B4-BE49-F238E27FC236}">
                  <a16:creationId xmlns:a16="http://schemas.microsoft.com/office/drawing/2014/main" id="{CA8AFE1A-5B2F-427C-AE51-91B60789CB50}"/>
                </a:ext>
              </a:extLst>
            </p:cNvPr>
            <p:cNvSpPr>
              <a:spLocks noEditPoints="1"/>
            </p:cNvSpPr>
            <p:nvPr/>
          </p:nvSpPr>
          <p:spPr bwMode="auto">
            <a:xfrm>
              <a:off x="2943226" y="1916113"/>
              <a:ext cx="139700" cy="368300"/>
            </a:xfrm>
            <a:custGeom>
              <a:avLst/>
              <a:gdLst>
                <a:gd name="T0" fmla="*/ 180 w 297"/>
                <a:gd name="T1" fmla="*/ 0 h 783"/>
                <a:gd name="T2" fmla="*/ 180 w 297"/>
                <a:gd name="T3" fmla="*/ 719 h 783"/>
                <a:gd name="T4" fmla="*/ 116 w 297"/>
                <a:gd name="T5" fmla="*/ 719 h 783"/>
                <a:gd name="T6" fmla="*/ 116 w 297"/>
                <a:gd name="T7" fmla="*/ 0 h 783"/>
                <a:gd name="T8" fmla="*/ 180 w 297"/>
                <a:gd name="T9" fmla="*/ 0 h 783"/>
                <a:gd name="T10" fmla="*/ 288 w 297"/>
                <a:gd name="T11" fmla="*/ 543 h 783"/>
                <a:gd name="T12" fmla="*/ 148 w 297"/>
                <a:gd name="T13" fmla="*/ 783 h 783"/>
                <a:gd name="T14" fmla="*/ 9 w 297"/>
                <a:gd name="T15" fmla="*/ 543 h 783"/>
                <a:gd name="T16" fmla="*/ 20 w 297"/>
                <a:gd name="T17" fmla="*/ 500 h 783"/>
                <a:gd name="T18" fmla="*/ 64 w 297"/>
                <a:gd name="T19" fmla="*/ 511 h 783"/>
                <a:gd name="T20" fmla="*/ 64 w 297"/>
                <a:gd name="T21" fmla="*/ 511 h 783"/>
                <a:gd name="T22" fmla="*/ 176 w 297"/>
                <a:gd name="T23" fmla="*/ 703 h 783"/>
                <a:gd name="T24" fmla="*/ 121 w 297"/>
                <a:gd name="T25" fmla="*/ 703 h 783"/>
                <a:gd name="T26" fmla="*/ 233 w 297"/>
                <a:gd name="T27" fmla="*/ 511 h 783"/>
                <a:gd name="T28" fmla="*/ 233 w 297"/>
                <a:gd name="T29" fmla="*/ 511 h 783"/>
                <a:gd name="T30" fmla="*/ 277 w 297"/>
                <a:gd name="T31" fmla="*/ 500 h 783"/>
                <a:gd name="T32" fmla="*/ 288 w 297"/>
                <a:gd name="T33" fmla="*/ 54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783">
                  <a:moveTo>
                    <a:pt x="180" y="0"/>
                  </a:moveTo>
                  <a:lnTo>
                    <a:pt x="180" y="719"/>
                  </a:lnTo>
                  <a:lnTo>
                    <a:pt x="116" y="719"/>
                  </a:lnTo>
                  <a:lnTo>
                    <a:pt x="116" y="0"/>
                  </a:lnTo>
                  <a:lnTo>
                    <a:pt x="180" y="0"/>
                  </a:lnTo>
                  <a:close/>
                  <a:moveTo>
                    <a:pt x="288" y="543"/>
                  </a:moveTo>
                  <a:lnTo>
                    <a:pt x="148" y="783"/>
                  </a:lnTo>
                  <a:lnTo>
                    <a:pt x="9" y="543"/>
                  </a:lnTo>
                  <a:cubicBezTo>
                    <a:pt x="0" y="528"/>
                    <a:pt x="5" y="509"/>
                    <a:pt x="20" y="500"/>
                  </a:cubicBezTo>
                  <a:cubicBezTo>
                    <a:pt x="36" y="491"/>
                    <a:pt x="55" y="496"/>
                    <a:pt x="64" y="511"/>
                  </a:cubicBezTo>
                  <a:lnTo>
                    <a:pt x="64" y="511"/>
                  </a:lnTo>
                  <a:lnTo>
                    <a:pt x="176" y="703"/>
                  </a:lnTo>
                  <a:lnTo>
                    <a:pt x="121" y="703"/>
                  </a:lnTo>
                  <a:lnTo>
                    <a:pt x="233" y="511"/>
                  </a:lnTo>
                  <a:lnTo>
                    <a:pt x="233" y="511"/>
                  </a:lnTo>
                  <a:cubicBezTo>
                    <a:pt x="242" y="496"/>
                    <a:pt x="261" y="491"/>
                    <a:pt x="277" y="500"/>
                  </a:cubicBezTo>
                  <a:cubicBezTo>
                    <a:pt x="292" y="509"/>
                    <a:pt x="297" y="528"/>
                    <a:pt x="288" y="543"/>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7" name="Freeform 14">
              <a:extLst>
                <a:ext uri="{FF2B5EF4-FFF2-40B4-BE49-F238E27FC236}">
                  <a16:creationId xmlns:a16="http://schemas.microsoft.com/office/drawing/2014/main" id="{F6BD9EA8-DA0F-4CDF-B645-CC9896D6814F}"/>
                </a:ext>
              </a:extLst>
            </p:cNvPr>
            <p:cNvSpPr>
              <a:spLocks noEditPoints="1"/>
            </p:cNvSpPr>
            <p:nvPr/>
          </p:nvSpPr>
          <p:spPr bwMode="auto">
            <a:xfrm>
              <a:off x="2951163" y="2640013"/>
              <a:ext cx="139700" cy="423863"/>
            </a:xfrm>
            <a:custGeom>
              <a:avLst/>
              <a:gdLst>
                <a:gd name="T0" fmla="*/ 180 w 297"/>
                <a:gd name="T1" fmla="*/ 0 h 901"/>
                <a:gd name="T2" fmla="*/ 180 w 297"/>
                <a:gd name="T3" fmla="*/ 838 h 901"/>
                <a:gd name="T4" fmla="*/ 116 w 297"/>
                <a:gd name="T5" fmla="*/ 838 h 901"/>
                <a:gd name="T6" fmla="*/ 116 w 297"/>
                <a:gd name="T7" fmla="*/ 0 h 901"/>
                <a:gd name="T8" fmla="*/ 180 w 297"/>
                <a:gd name="T9" fmla="*/ 0 h 901"/>
                <a:gd name="T10" fmla="*/ 288 w 297"/>
                <a:gd name="T11" fmla="*/ 662 h 901"/>
                <a:gd name="T12" fmla="*/ 148 w 297"/>
                <a:gd name="T13" fmla="*/ 901 h 901"/>
                <a:gd name="T14" fmla="*/ 9 w 297"/>
                <a:gd name="T15" fmla="*/ 662 h 901"/>
                <a:gd name="T16" fmla="*/ 20 w 297"/>
                <a:gd name="T17" fmla="*/ 618 h 901"/>
                <a:gd name="T18" fmla="*/ 64 w 297"/>
                <a:gd name="T19" fmla="*/ 630 h 901"/>
                <a:gd name="T20" fmla="*/ 64 w 297"/>
                <a:gd name="T21" fmla="*/ 630 h 901"/>
                <a:gd name="T22" fmla="*/ 176 w 297"/>
                <a:gd name="T23" fmla="*/ 822 h 901"/>
                <a:gd name="T24" fmla="*/ 121 w 297"/>
                <a:gd name="T25" fmla="*/ 822 h 901"/>
                <a:gd name="T26" fmla="*/ 233 w 297"/>
                <a:gd name="T27" fmla="*/ 630 h 901"/>
                <a:gd name="T28" fmla="*/ 277 w 297"/>
                <a:gd name="T29" fmla="*/ 618 h 901"/>
                <a:gd name="T30" fmla="*/ 288 w 297"/>
                <a:gd name="T31" fmla="*/ 66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901">
                  <a:moveTo>
                    <a:pt x="180" y="0"/>
                  </a:moveTo>
                  <a:lnTo>
                    <a:pt x="180" y="838"/>
                  </a:lnTo>
                  <a:lnTo>
                    <a:pt x="116" y="838"/>
                  </a:lnTo>
                  <a:lnTo>
                    <a:pt x="116" y="0"/>
                  </a:lnTo>
                  <a:lnTo>
                    <a:pt x="180" y="0"/>
                  </a:lnTo>
                  <a:close/>
                  <a:moveTo>
                    <a:pt x="288" y="662"/>
                  </a:moveTo>
                  <a:lnTo>
                    <a:pt x="148" y="901"/>
                  </a:lnTo>
                  <a:lnTo>
                    <a:pt x="9" y="662"/>
                  </a:lnTo>
                  <a:cubicBezTo>
                    <a:pt x="0" y="647"/>
                    <a:pt x="5" y="627"/>
                    <a:pt x="20" y="618"/>
                  </a:cubicBezTo>
                  <a:cubicBezTo>
                    <a:pt x="36" y="609"/>
                    <a:pt x="55" y="614"/>
                    <a:pt x="64" y="630"/>
                  </a:cubicBezTo>
                  <a:lnTo>
                    <a:pt x="64" y="630"/>
                  </a:lnTo>
                  <a:lnTo>
                    <a:pt x="176" y="822"/>
                  </a:lnTo>
                  <a:lnTo>
                    <a:pt x="121" y="822"/>
                  </a:lnTo>
                  <a:lnTo>
                    <a:pt x="233" y="630"/>
                  </a:lnTo>
                  <a:cubicBezTo>
                    <a:pt x="242" y="614"/>
                    <a:pt x="261" y="609"/>
                    <a:pt x="277" y="618"/>
                  </a:cubicBezTo>
                  <a:cubicBezTo>
                    <a:pt x="292" y="627"/>
                    <a:pt x="297" y="647"/>
                    <a:pt x="288" y="662"/>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8" name="Freeform 15">
              <a:extLst>
                <a:ext uri="{FF2B5EF4-FFF2-40B4-BE49-F238E27FC236}">
                  <a16:creationId xmlns:a16="http://schemas.microsoft.com/office/drawing/2014/main" id="{CC22BAFC-C99A-4A85-B2FE-6A2ECF8D2386}"/>
                </a:ext>
              </a:extLst>
            </p:cNvPr>
            <p:cNvSpPr>
              <a:spLocks noEditPoints="1"/>
            </p:cNvSpPr>
            <p:nvPr/>
          </p:nvSpPr>
          <p:spPr bwMode="auto">
            <a:xfrm>
              <a:off x="3937335" y="3329954"/>
              <a:ext cx="920750" cy="87314"/>
            </a:xfrm>
            <a:custGeom>
              <a:avLst/>
              <a:gdLst>
                <a:gd name="T0" fmla="*/ 0 w 1955"/>
                <a:gd name="T1" fmla="*/ 76 h 185"/>
                <a:gd name="T2" fmla="*/ 128 w 1955"/>
                <a:gd name="T3" fmla="*/ 76 h 185"/>
                <a:gd name="T4" fmla="*/ 128 w 1955"/>
                <a:gd name="T5" fmla="*/ 108 h 185"/>
                <a:gd name="T6" fmla="*/ 0 w 1955"/>
                <a:gd name="T7" fmla="*/ 108 h 185"/>
                <a:gd name="T8" fmla="*/ 0 w 1955"/>
                <a:gd name="T9" fmla="*/ 76 h 185"/>
                <a:gd name="T10" fmla="*/ 224 w 1955"/>
                <a:gd name="T11" fmla="*/ 76 h 185"/>
                <a:gd name="T12" fmla="*/ 352 w 1955"/>
                <a:gd name="T13" fmla="*/ 76 h 185"/>
                <a:gd name="T14" fmla="*/ 352 w 1955"/>
                <a:gd name="T15" fmla="*/ 108 h 185"/>
                <a:gd name="T16" fmla="*/ 224 w 1955"/>
                <a:gd name="T17" fmla="*/ 108 h 185"/>
                <a:gd name="T18" fmla="*/ 224 w 1955"/>
                <a:gd name="T19" fmla="*/ 76 h 185"/>
                <a:gd name="T20" fmla="*/ 448 w 1955"/>
                <a:gd name="T21" fmla="*/ 76 h 185"/>
                <a:gd name="T22" fmla="*/ 576 w 1955"/>
                <a:gd name="T23" fmla="*/ 76 h 185"/>
                <a:gd name="T24" fmla="*/ 576 w 1955"/>
                <a:gd name="T25" fmla="*/ 108 h 185"/>
                <a:gd name="T26" fmla="*/ 448 w 1955"/>
                <a:gd name="T27" fmla="*/ 108 h 185"/>
                <a:gd name="T28" fmla="*/ 448 w 1955"/>
                <a:gd name="T29" fmla="*/ 76 h 185"/>
                <a:gd name="T30" fmla="*/ 672 w 1955"/>
                <a:gd name="T31" fmla="*/ 76 h 185"/>
                <a:gd name="T32" fmla="*/ 800 w 1955"/>
                <a:gd name="T33" fmla="*/ 76 h 185"/>
                <a:gd name="T34" fmla="*/ 800 w 1955"/>
                <a:gd name="T35" fmla="*/ 108 h 185"/>
                <a:gd name="T36" fmla="*/ 672 w 1955"/>
                <a:gd name="T37" fmla="*/ 108 h 185"/>
                <a:gd name="T38" fmla="*/ 672 w 1955"/>
                <a:gd name="T39" fmla="*/ 76 h 185"/>
                <a:gd name="T40" fmla="*/ 896 w 1955"/>
                <a:gd name="T41" fmla="*/ 76 h 185"/>
                <a:gd name="T42" fmla="*/ 1024 w 1955"/>
                <a:gd name="T43" fmla="*/ 76 h 185"/>
                <a:gd name="T44" fmla="*/ 1024 w 1955"/>
                <a:gd name="T45" fmla="*/ 108 h 185"/>
                <a:gd name="T46" fmla="*/ 896 w 1955"/>
                <a:gd name="T47" fmla="*/ 108 h 185"/>
                <a:gd name="T48" fmla="*/ 896 w 1955"/>
                <a:gd name="T49" fmla="*/ 76 h 185"/>
                <a:gd name="T50" fmla="*/ 1120 w 1955"/>
                <a:gd name="T51" fmla="*/ 76 h 185"/>
                <a:gd name="T52" fmla="*/ 1248 w 1955"/>
                <a:gd name="T53" fmla="*/ 76 h 185"/>
                <a:gd name="T54" fmla="*/ 1248 w 1955"/>
                <a:gd name="T55" fmla="*/ 108 h 185"/>
                <a:gd name="T56" fmla="*/ 1120 w 1955"/>
                <a:gd name="T57" fmla="*/ 108 h 185"/>
                <a:gd name="T58" fmla="*/ 1120 w 1955"/>
                <a:gd name="T59" fmla="*/ 76 h 185"/>
                <a:gd name="T60" fmla="*/ 1344 w 1955"/>
                <a:gd name="T61" fmla="*/ 76 h 185"/>
                <a:gd name="T62" fmla="*/ 1472 w 1955"/>
                <a:gd name="T63" fmla="*/ 76 h 185"/>
                <a:gd name="T64" fmla="*/ 1472 w 1955"/>
                <a:gd name="T65" fmla="*/ 108 h 185"/>
                <a:gd name="T66" fmla="*/ 1344 w 1955"/>
                <a:gd name="T67" fmla="*/ 108 h 185"/>
                <a:gd name="T68" fmla="*/ 1344 w 1955"/>
                <a:gd name="T69" fmla="*/ 76 h 185"/>
                <a:gd name="T70" fmla="*/ 1568 w 1955"/>
                <a:gd name="T71" fmla="*/ 76 h 185"/>
                <a:gd name="T72" fmla="*/ 1696 w 1955"/>
                <a:gd name="T73" fmla="*/ 76 h 185"/>
                <a:gd name="T74" fmla="*/ 1696 w 1955"/>
                <a:gd name="T75" fmla="*/ 108 h 185"/>
                <a:gd name="T76" fmla="*/ 1568 w 1955"/>
                <a:gd name="T77" fmla="*/ 108 h 185"/>
                <a:gd name="T78" fmla="*/ 1568 w 1955"/>
                <a:gd name="T79" fmla="*/ 76 h 185"/>
                <a:gd name="T80" fmla="*/ 1792 w 1955"/>
                <a:gd name="T81" fmla="*/ 76 h 185"/>
                <a:gd name="T82" fmla="*/ 1920 w 1955"/>
                <a:gd name="T83" fmla="*/ 76 h 185"/>
                <a:gd name="T84" fmla="*/ 1920 w 1955"/>
                <a:gd name="T85" fmla="*/ 108 h 185"/>
                <a:gd name="T86" fmla="*/ 1792 w 1955"/>
                <a:gd name="T87" fmla="*/ 108 h 185"/>
                <a:gd name="T88" fmla="*/ 1792 w 1955"/>
                <a:gd name="T89" fmla="*/ 76 h 185"/>
                <a:gd name="T90" fmla="*/ 1803 w 1955"/>
                <a:gd name="T91" fmla="*/ 4 h 185"/>
                <a:gd name="T92" fmla="*/ 1955 w 1955"/>
                <a:gd name="T93" fmla="*/ 92 h 185"/>
                <a:gd name="T94" fmla="*/ 1803 w 1955"/>
                <a:gd name="T95" fmla="*/ 181 h 185"/>
                <a:gd name="T96" fmla="*/ 1781 w 1955"/>
                <a:gd name="T97" fmla="*/ 175 h 185"/>
                <a:gd name="T98" fmla="*/ 1787 w 1955"/>
                <a:gd name="T99" fmla="*/ 153 h 185"/>
                <a:gd name="T100" fmla="*/ 1915 w 1955"/>
                <a:gd name="T101" fmla="*/ 79 h 185"/>
                <a:gd name="T102" fmla="*/ 1915 w 1955"/>
                <a:gd name="T103" fmla="*/ 106 h 185"/>
                <a:gd name="T104" fmla="*/ 1787 w 1955"/>
                <a:gd name="T105" fmla="*/ 32 h 185"/>
                <a:gd name="T106" fmla="*/ 1781 w 1955"/>
                <a:gd name="T107" fmla="*/ 10 h 185"/>
                <a:gd name="T108" fmla="*/ 1803 w 1955"/>
                <a:gd name="T109"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5" h="185">
                  <a:moveTo>
                    <a:pt x="0" y="76"/>
                  </a:moveTo>
                  <a:lnTo>
                    <a:pt x="128" y="76"/>
                  </a:lnTo>
                  <a:lnTo>
                    <a:pt x="128" y="108"/>
                  </a:lnTo>
                  <a:lnTo>
                    <a:pt x="0" y="108"/>
                  </a:lnTo>
                  <a:lnTo>
                    <a:pt x="0" y="76"/>
                  </a:lnTo>
                  <a:close/>
                  <a:moveTo>
                    <a:pt x="224" y="76"/>
                  </a:moveTo>
                  <a:lnTo>
                    <a:pt x="352" y="76"/>
                  </a:lnTo>
                  <a:lnTo>
                    <a:pt x="352" y="108"/>
                  </a:lnTo>
                  <a:lnTo>
                    <a:pt x="224" y="108"/>
                  </a:lnTo>
                  <a:lnTo>
                    <a:pt x="224" y="76"/>
                  </a:lnTo>
                  <a:close/>
                  <a:moveTo>
                    <a:pt x="448" y="76"/>
                  </a:moveTo>
                  <a:lnTo>
                    <a:pt x="576" y="76"/>
                  </a:lnTo>
                  <a:lnTo>
                    <a:pt x="576" y="108"/>
                  </a:lnTo>
                  <a:lnTo>
                    <a:pt x="448" y="108"/>
                  </a:lnTo>
                  <a:lnTo>
                    <a:pt x="448" y="76"/>
                  </a:lnTo>
                  <a:close/>
                  <a:moveTo>
                    <a:pt x="672" y="76"/>
                  </a:moveTo>
                  <a:lnTo>
                    <a:pt x="800" y="76"/>
                  </a:lnTo>
                  <a:lnTo>
                    <a:pt x="800" y="108"/>
                  </a:lnTo>
                  <a:lnTo>
                    <a:pt x="672" y="108"/>
                  </a:lnTo>
                  <a:lnTo>
                    <a:pt x="672" y="76"/>
                  </a:lnTo>
                  <a:close/>
                  <a:moveTo>
                    <a:pt x="896" y="76"/>
                  </a:moveTo>
                  <a:lnTo>
                    <a:pt x="1024" y="76"/>
                  </a:lnTo>
                  <a:lnTo>
                    <a:pt x="1024" y="108"/>
                  </a:lnTo>
                  <a:lnTo>
                    <a:pt x="896" y="108"/>
                  </a:lnTo>
                  <a:lnTo>
                    <a:pt x="896" y="76"/>
                  </a:lnTo>
                  <a:close/>
                  <a:moveTo>
                    <a:pt x="1120" y="76"/>
                  </a:moveTo>
                  <a:lnTo>
                    <a:pt x="1248" y="76"/>
                  </a:lnTo>
                  <a:lnTo>
                    <a:pt x="1248" y="108"/>
                  </a:lnTo>
                  <a:lnTo>
                    <a:pt x="1120" y="108"/>
                  </a:lnTo>
                  <a:lnTo>
                    <a:pt x="1120" y="76"/>
                  </a:lnTo>
                  <a:close/>
                  <a:moveTo>
                    <a:pt x="1344" y="76"/>
                  </a:moveTo>
                  <a:lnTo>
                    <a:pt x="1472" y="76"/>
                  </a:lnTo>
                  <a:lnTo>
                    <a:pt x="1472" y="108"/>
                  </a:lnTo>
                  <a:lnTo>
                    <a:pt x="1344" y="108"/>
                  </a:lnTo>
                  <a:lnTo>
                    <a:pt x="1344" y="76"/>
                  </a:lnTo>
                  <a:close/>
                  <a:moveTo>
                    <a:pt x="1568" y="76"/>
                  </a:moveTo>
                  <a:lnTo>
                    <a:pt x="1696" y="76"/>
                  </a:lnTo>
                  <a:lnTo>
                    <a:pt x="1696" y="108"/>
                  </a:lnTo>
                  <a:lnTo>
                    <a:pt x="1568" y="108"/>
                  </a:lnTo>
                  <a:lnTo>
                    <a:pt x="1568" y="76"/>
                  </a:lnTo>
                  <a:close/>
                  <a:moveTo>
                    <a:pt x="1792" y="76"/>
                  </a:moveTo>
                  <a:lnTo>
                    <a:pt x="1920" y="76"/>
                  </a:lnTo>
                  <a:lnTo>
                    <a:pt x="1920" y="108"/>
                  </a:lnTo>
                  <a:lnTo>
                    <a:pt x="1792" y="108"/>
                  </a:lnTo>
                  <a:lnTo>
                    <a:pt x="1792" y="76"/>
                  </a:lnTo>
                  <a:close/>
                  <a:moveTo>
                    <a:pt x="1803" y="4"/>
                  </a:moveTo>
                  <a:lnTo>
                    <a:pt x="1955" y="92"/>
                  </a:lnTo>
                  <a:lnTo>
                    <a:pt x="1803" y="181"/>
                  </a:lnTo>
                  <a:cubicBezTo>
                    <a:pt x="1795" y="185"/>
                    <a:pt x="1785" y="183"/>
                    <a:pt x="1781" y="175"/>
                  </a:cubicBezTo>
                  <a:cubicBezTo>
                    <a:pt x="1777" y="168"/>
                    <a:pt x="1779" y="158"/>
                    <a:pt x="1787" y="153"/>
                  </a:cubicBezTo>
                  <a:lnTo>
                    <a:pt x="1915" y="79"/>
                  </a:lnTo>
                  <a:lnTo>
                    <a:pt x="1915" y="106"/>
                  </a:lnTo>
                  <a:lnTo>
                    <a:pt x="1787" y="32"/>
                  </a:lnTo>
                  <a:cubicBezTo>
                    <a:pt x="1779" y="27"/>
                    <a:pt x="1777" y="17"/>
                    <a:pt x="1781" y="10"/>
                  </a:cubicBezTo>
                  <a:cubicBezTo>
                    <a:pt x="1785" y="2"/>
                    <a:pt x="1795" y="0"/>
                    <a:pt x="1803" y="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9" name="Rectangle 16">
              <a:extLst>
                <a:ext uri="{FF2B5EF4-FFF2-40B4-BE49-F238E27FC236}">
                  <a16:creationId xmlns:a16="http://schemas.microsoft.com/office/drawing/2014/main" id="{7186FE9F-DAF4-456C-AC64-1E273E9606FE}"/>
                </a:ext>
              </a:extLst>
            </p:cNvPr>
            <p:cNvSpPr>
              <a:spLocks noChangeArrowheads="1"/>
            </p:cNvSpPr>
            <p:nvPr/>
          </p:nvSpPr>
          <p:spPr bwMode="auto">
            <a:xfrm>
              <a:off x="2464772" y="1968501"/>
              <a:ext cx="542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1" u="none" strike="noStrike" cap="none" normalizeH="0" baseline="0" dirty="0" err="1">
                  <a:ln>
                    <a:noFill/>
                  </a:ln>
                  <a:solidFill>
                    <a:srgbClr val="7F7F7F"/>
                  </a:solidFill>
                  <a:effectLst/>
                  <a:latin typeface="Calibri" panose="020F0502020204030204" pitchFamily="34" charset="0"/>
                </a:rPr>
                <a:t>Renine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0" name="Rectangle 17">
              <a:extLst>
                <a:ext uri="{FF2B5EF4-FFF2-40B4-BE49-F238E27FC236}">
                  <a16:creationId xmlns:a16="http://schemas.microsoft.com/office/drawing/2014/main" id="{EF48D5D8-9E34-41E4-BFA2-FA980EBAB4C7}"/>
                </a:ext>
              </a:extLst>
            </p:cNvPr>
            <p:cNvSpPr>
              <a:spLocks noChangeArrowheads="1"/>
            </p:cNvSpPr>
            <p:nvPr/>
          </p:nvSpPr>
          <p:spPr bwMode="auto">
            <a:xfrm>
              <a:off x="4198938" y="3003551"/>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a:ln>
                    <a:noFill/>
                  </a:ln>
                  <a:solidFill>
                    <a:srgbClr val="7F7F7F"/>
                  </a:solidFill>
                  <a:effectLst/>
                  <a:latin typeface="Calibri" panose="020F0502020204030204" pitchFamily="34" charset="0"/>
                </a:rPr>
                <a:t>ACE2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1" name="Freeform 18">
              <a:extLst>
                <a:ext uri="{FF2B5EF4-FFF2-40B4-BE49-F238E27FC236}">
                  <a16:creationId xmlns:a16="http://schemas.microsoft.com/office/drawing/2014/main" id="{7B9AFFE1-9C50-465D-8E55-4546CDA8C311}"/>
                </a:ext>
              </a:extLst>
            </p:cNvPr>
            <p:cNvSpPr>
              <a:spLocks noEditPoints="1"/>
            </p:cNvSpPr>
            <p:nvPr/>
          </p:nvSpPr>
          <p:spPr bwMode="auto">
            <a:xfrm>
              <a:off x="2951163" y="3589338"/>
              <a:ext cx="139700" cy="746125"/>
            </a:xfrm>
            <a:custGeom>
              <a:avLst/>
              <a:gdLst>
                <a:gd name="T0" fmla="*/ 180 w 297"/>
                <a:gd name="T1" fmla="*/ 0 h 1585"/>
                <a:gd name="T2" fmla="*/ 180 w 297"/>
                <a:gd name="T3" fmla="*/ 1522 h 1585"/>
                <a:gd name="T4" fmla="*/ 116 w 297"/>
                <a:gd name="T5" fmla="*/ 1522 h 1585"/>
                <a:gd name="T6" fmla="*/ 116 w 297"/>
                <a:gd name="T7" fmla="*/ 0 h 1585"/>
                <a:gd name="T8" fmla="*/ 180 w 297"/>
                <a:gd name="T9" fmla="*/ 0 h 1585"/>
                <a:gd name="T10" fmla="*/ 288 w 297"/>
                <a:gd name="T11" fmla="*/ 1346 h 1585"/>
                <a:gd name="T12" fmla="*/ 148 w 297"/>
                <a:gd name="T13" fmla="*/ 1585 h 1585"/>
                <a:gd name="T14" fmla="*/ 9 w 297"/>
                <a:gd name="T15" fmla="*/ 1346 h 1585"/>
                <a:gd name="T16" fmla="*/ 20 w 297"/>
                <a:gd name="T17" fmla="*/ 1302 h 1585"/>
                <a:gd name="T18" fmla="*/ 64 w 297"/>
                <a:gd name="T19" fmla="*/ 1314 h 1585"/>
                <a:gd name="T20" fmla="*/ 176 w 297"/>
                <a:gd name="T21" fmla="*/ 1506 h 1585"/>
                <a:gd name="T22" fmla="*/ 121 w 297"/>
                <a:gd name="T23" fmla="*/ 1506 h 1585"/>
                <a:gd name="T24" fmla="*/ 233 w 297"/>
                <a:gd name="T25" fmla="*/ 1314 h 1585"/>
                <a:gd name="T26" fmla="*/ 277 w 297"/>
                <a:gd name="T27" fmla="*/ 1302 h 1585"/>
                <a:gd name="T28" fmla="*/ 288 w 297"/>
                <a:gd name="T29" fmla="*/ 134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 h="1585">
                  <a:moveTo>
                    <a:pt x="180" y="0"/>
                  </a:moveTo>
                  <a:lnTo>
                    <a:pt x="180" y="1522"/>
                  </a:lnTo>
                  <a:lnTo>
                    <a:pt x="116" y="1522"/>
                  </a:lnTo>
                  <a:lnTo>
                    <a:pt x="116" y="0"/>
                  </a:lnTo>
                  <a:lnTo>
                    <a:pt x="180" y="0"/>
                  </a:lnTo>
                  <a:close/>
                  <a:moveTo>
                    <a:pt x="288" y="1346"/>
                  </a:moveTo>
                  <a:lnTo>
                    <a:pt x="148" y="1585"/>
                  </a:lnTo>
                  <a:lnTo>
                    <a:pt x="9" y="1346"/>
                  </a:lnTo>
                  <a:cubicBezTo>
                    <a:pt x="0" y="1331"/>
                    <a:pt x="5" y="1311"/>
                    <a:pt x="20" y="1302"/>
                  </a:cubicBezTo>
                  <a:cubicBezTo>
                    <a:pt x="36" y="1293"/>
                    <a:pt x="55" y="1298"/>
                    <a:pt x="64" y="1314"/>
                  </a:cubicBezTo>
                  <a:lnTo>
                    <a:pt x="176" y="1506"/>
                  </a:lnTo>
                  <a:lnTo>
                    <a:pt x="121" y="1506"/>
                  </a:lnTo>
                  <a:lnTo>
                    <a:pt x="233" y="1314"/>
                  </a:lnTo>
                  <a:cubicBezTo>
                    <a:pt x="242" y="1298"/>
                    <a:pt x="261" y="1293"/>
                    <a:pt x="277" y="1302"/>
                  </a:cubicBezTo>
                  <a:cubicBezTo>
                    <a:pt x="292" y="1311"/>
                    <a:pt x="297" y="1331"/>
                    <a:pt x="288" y="1346"/>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Freeform 19">
              <a:extLst>
                <a:ext uri="{FF2B5EF4-FFF2-40B4-BE49-F238E27FC236}">
                  <a16:creationId xmlns:a16="http://schemas.microsoft.com/office/drawing/2014/main" id="{94D5FCF2-E8F1-457D-B0BC-B8EF89E9F19B}"/>
                </a:ext>
              </a:extLst>
            </p:cNvPr>
            <p:cNvSpPr>
              <a:spLocks noEditPoints="1"/>
            </p:cNvSpPr>
            <p:nvPr/>
          </p:nvSpPr>
          <p:spPr bwMode="auto">
            <a:xfrm>
              <a:off x="5703888" y="3589338"/>
              <a:ext cx="87313" cy="692150"/>
            </a:xfrm>
            <a:custGeom>
              <a:avLst/>
              <a:gdLst>
                <a:gd name="T0" fmla="*/ 108 w 185"/>
                <a:gd name="T1" fmla="*/ 0 h 1471"/>
                <a:gd name="T2" fmla="*/ 108 w 185"/>
                <a:gd name="T3" fmla="*/ 128 h 1471"/>
                <a:gd name="T4" fmla="*/ 76 w 185"/>
                <a:gd name="T5" fmla="*/ 128 h 1471"/>
                <a:gd name="T6" fmla="*/ 76 w 185"/>
                <a:gd name="T7" fmla="*/ 0 h 1471"/>
                <a:gd name="T8" fmla="*/ 108 w 185"/>
                <a:gd name="T9" fmla="*/ 0 h 1471"/>
                <a:gd name="T10" fmla="*/ 108 w 185"/>
                <a:gd name="T11" fmla="*/ 224 h 1471"/>
                <a:gd name="T12" fmla="*/ 108 w 185"/>
                <a:gd name="T13" fmla="*/ 352 h 1471"/>
                <a:gd name="T14" fmla="*/ 76 w 185"/>
                <a:gd name="T15" fmla="*/ 352 h 1471"/>
                <a:gd name="T16" fmla="*/ 76 w 185"/>
                <a:gd name="T17" fmla="*/ 224 h 1471"/>
                <a:gd name="T18" fmla="*/ 108 w 185"/>
                <a:gd name="T19" fmla="*/ 224 h 1471"/>
                <a:gd name="T20" fmla="*/ 108 w 185"/>
                <a:gd name="T21" fmla="*/ 448 h 1471"/>
                <a:gd name="T22" fmla="*/ 108 w 185"/>
                <a:gd name="T23" fmla="*/ 576 h 1471"/>
                <a:gd name="T24" fmla="*/ 76 w 185"/>
                <a:gd name="T25" fmla="*/ 576 h 1471"/>
                <a:gd name="T26" fmla="*/ 76 w 185"/>
                <a:gd name="T27" fmla="*/ 448 h 1471"/>
                <a:gd name="T28" fmla="*/ 108 w 185"/>
                <a:gd name="T29" fmla="*/ 448 h 1471"/>
                <a:gd name="T30" fmla="*/ 108 w 185"/>
                <a:gd name="T31" fmla="*/ 672 h 1471"/>
                <a:gd name="T32" fmla="*/ 108 w 185"/>
                <a:gd name="T33" fmla="*/ 800 h 1471"/>
                <a:gd name="T34" fmla="*/ 76 w 185"/>
                <a:gd name="T35" fmla="*/ 800 h 1471"/>
                <a:gd name="T36" fmla="*/ 76 w 185"/>
                <a:gd name="T37" fmla="*/ 672 h 1471"/>
                <a:gd name="T38" fmla="*/ 108 w 185"/>
                <a:gd name="T39" fmla="*/ 672 h 1471"/>
                <a:gd name="T40" fmla="*/ 108 w 185"/>
                <a:gd name="T41" fmla="*/ 896 h 1471"/>
                <a:gd name="T42" fmla="*/ 108 w 185"/>
                <a:gd name="T43" fmla="*/ 1024 h 1471"/>
                <a:gd name="T44" fmla="*/ 76 w 185"/>
                <a:gd name="T45" fmla="*/ 1024 h 1471"/>
                <a:gd name="T46" fmla="*/ 76 w 185"/>
                <a:gd name="T47" fmla="*/ 896 h 1471"/>
                <a:gd name="T48" fmla="*/ 108 w 185"/>
                <a:gd name="T49" fmla="*/ 896 h 1471"/>
                <a:gd name="T50" fmla="*/ 108 w 185"/>
                <a:gd name="T51" fmla="*/ 1120 h 1471"/>
                <a:gd name="T52" fmla="*/ 108 w 185"/>
                <a:gd name="T53" fmla="*/ 1248 h 1471"/>
                <a:gd name="T54" fmla="*/ 76 w 185"/>
                <a:gd name="T55" fmla="*/ 1248 h 1471"/>
                <a:gd name="T56" fmla="*/ 76 w 185"/>
                <a:gd name="T57" fmla="*/ 1120 h 1471"/>
                <a:gd name="T58" fmla="*/ 108 w 185"/>
                <a:gd name="T59" fmla="*/ 1120 h 1471"/>
                <a:gd name="T60" fmla="*/ 108 w 185"/>
                <a:gd name="T61" fmla="*/ 1344 h 1471"/>
                <a:gd name="T62" fmla="*/ 108 w 185"/>
                <a:gd name="T63" fmla="*/ 1440 h 1471"/>
                <a:gd name="T64" fmla="*/ 76 w 185"/>
                <a:gd name="T65" fmla="*/ 1440 h 1471"/>
                <a:gd name="T66" fmla="*/ 76 w 185"/>
                <a:gd name="T67" fmla="*/ 1344 h 1471"/>
                <a:gd name="T68" fmla="*/ 108 w 185"/>
                <a:gd name="T69" fmla="*/ 1344 h 1471"/>
                <a:gd name="T70" fmla="*/ 181 w 185"/>
                <a:gd name="T71" fmla="*/ 1320 h 1471"/>
                <a:gd name="T72" fmla="*/ 92 w 185"/>
                <a:gd name="T73" fmla="*/ 1471 h 1471"/>
                <a:gd name="T74" fmla="*/ 4 w 185"/>
                <a:gd name="T75" fmla="*/ 1320 h 1471"/>
                <a:gd name="T76" fmla="*/ 10 w 185"/>
                <a:gd name="T77" fmla="*/ 1298 h 1471"/>
                <a:gd name="T78" fmla="*/ 32 w 185"/>
                <a:gd name="T79" fmla="*/ 1303 h 1471"/>
                <a:gd name="T80" fmla="*/ 106 w 185"/>
                <a:gd name="T81" fmla="*/ 1431 h 1471"/>
                <a:gd name="T82" fmla="*/ 79 w 185"/>
                <a:gd name="T83" fmla="*/ 1431 h 1471"/>
                <a:gd name="T84" fmla="*/ 153 w 185"/>
                <a:gd name="T85" fmla="*/ 1303 h 1471"/>
                <a:gd name="T86" fmla="*/ 175 w 185"/>
                <a:gd name="T87" fmla="*/ 1298 h 1471"/>
                <a:gd name="T88" fmla="*/ 181 w 185"/>
                <a:gd name="T89" fmla="*/ 132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1471">
                  <a:moveTo>
                    <a:pt x="108" y="0"/>
                  </a:moveTo>
                  <a:lnTo>
                    <a:pt x="108" y="128"/>
                  </a:lnTo>
                  <a:lnTo>
                    <a:pt x="76" y="128"/>
                  </a:lnTo>
                  <a:lnTo>
                    <a:pt x="76" y="0"/>
                  </a:lnTo>
                  <a:lnTo>
                    <a:pt x="108" y="0"/>
                  </a:lnTo>
                  <a:close/>
                  <a:moveTo>
                    <a:pt x="108" y="224"/>
                  </a:moveTo>
                  <a:lnTo>
                    <a:pt x="108" y="352"/>
                  </a:lnTo>
                  <a:lnTo>
                    <a:pt x="76" y="352"/>
                  </a:lnTo>
                  <a:lnTo>
                    <a:pt x="76" y="224"/>
                  </a:lnTo>
                  <a:lnTo>
                    <a:pt x="108" y="224"/>
                  </a:lnTo>
                  <a:close/>
                  <a:moveTo>
                    <a:pt x="108" y="448"/>
                  </a:moveTo>
                  <a:lnTo>
                    <a:pt x="108" y="576"/>
                  </a:lnTo>
                  <a:lnTo>
                    <a:pt x="76" y="576"/>
                  </a:lnTo>
                  <a:lnTo>
                    <a:pt x="76" y="448"/>
                  </a:lnTo>
                  <a:lnTo>
                    <a:pt x="108" y="448"/>
                  </a:lnTo>
                  <a:close/>
                  <a:moveTo>
                    <a:pt x="108" y="672"/>
                  </a:moveTo>
                  <a:lnTo>
                    <a:pt x="108" y="800"/>
                  </a:lnTo>
                  <a:lnTo>
                    <a:pt x="76" y="800"/>
                  </a:lnTo>
                  <a:lnTo>
                    <a:pt x="76" y="672"/>
                  </a:lnTo>
                  <a:lnTo>
                    <a:pt x="108" y="672"/>
                  </a:lnTo>
                  <a:close/>
                  <a:moveTo>
                    <a:pt x="108" y="896"/>
                  </a:moveTo>
                  <a:lnTo>
                    <a:pt x="108" y="1024"/>
                  </a:lnTo>
                  <a:lnTo>
                    <a:pt x="76" y="1024"/>
                  </a:lnTo>
                  <a:lnTo>
                    <a:pt x="76" y="896"/>
                  </a:lnTo>
                  <a:lnTo>
                    <a:pt x="108" y="896"/>
                  </a:lnTo>
                  <a:close/>
                  <a:moveTo>
                    <a:pt x="108" y="1120"/>
                  </a:moveTo>
                  <a:lnTo>
                    <a:pt x="108" y="1248"/>
                  </a:lnTo>
                  <a:lnTo>
                    <a:pt x="76" y="1248"/>
                  </a:lnTo>
                  <a:lnTo>
                    <a:pt x="76" y="1120"/>
                  </a:lnTo>
                  <a:lnTo>
                    <a:pt x="108" y="1120"/>
                  </a:lnTo>
                  <a:close/>
                  <a:moveTo>
                    <a:pt x="108" y="1344"/>
                  </a:moveTo>
                  <a:lnTo>
                    <a:pt x="108" y="1440"/>
                  </a:lnTo>
                  <a:lnTo>
                    <a:pt x="76" y="1440"/>
                  </a:lnTo>
                  <a:lnTo>
                    <a:pt x="76" y="1344"/>
                  </a:lnTo>
                  <a:lnTo>
                    <a:pt x="108" y="1344"/>
                  </a:lnTo>
                  <a:close/>
                  <a:moveTo>
                    <a:pt x="181" y="1320"/>
                  </a:moveTo>
                  <a:lnTo>
                    <a:pt x="92" y="1471"/>
                  </a:lnTo>
                  <a:lnTo>
                    <a:pt x="4" y="1320"/>
                  </a:lnTo>
                  <a:cubicBezTo>
                    <a:pt x="0" y="1312"/>
                    <a:pt x="2" y="1302"/>
                    <a:pt x="10" y="1298"/>
                  </a:cubicBezTo>
                  <a:cubicBezTo>
                    <a:pt x="17" y="1293"/>
                    <a:pt x="27" y="1296"/>
                    <a:pt x="32" y="1303"/>
                  </a:cubicBezTo>
                  <a:lnTo>
                    <a:pt x="106" y="1431"/>
                  </a:lnTo>
                  <a:lnTo>
                    <a:pt x="79" y="1431"/>
                  </a:lnTo>
                  <a:lnTo>
                    <a:pt x="153" y="1303"/>
                  </a:lnTo>
                  <a:cubicBezTo>
                    <a:pt x="158" y="1296"/>
                    <a:pt x="168" y="1293"/>
                    <a:pt x="175" y="1298"/>
                  </a:cubicBezTo>
                  <a:cubicBezTo>
                    <a:pt x="183" y="1302"/>
                    <a:pt x="185" y="1312"/>
                    <a:pt x="181" y="13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83" name="Picture 20">
              <a:extLst>
                <a:ext uri="{FF2B5EF4-FFF2-40B4-BE49-F238E27FC236}">
                  <a16:creationId xmlns:a16="http://schemas.microsoft.com/office/drawing/2014/main" id="{1F51ABCD-458F-48C4-9A2B-BE4F23C2E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1" y="4338638"/>
              <a:ext cx="1001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1">
              <a:extLst>
                <a:ext uri="{FF2B5EF4-FFF2-40B4-BE49-F238E27FC236}">
                  <a16:creationId xmlns:a16="http://schemas.microsoft.com/office/drawing/2014/main" id="{A281A986-B5EE-4748-9F33-DAD1E9E0C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4332288"/>
              <a:ext cx="9271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22">
              <a:extLst>
                <a:ext uri="{FF2B5EF4-FFF2-40B4-BE49-F238E27FC236}">
                  <a16:creationId xmlns:a16="http://schemas.microsoft.com/office/drawing/2014/main" id="{D9EE1C35-1136-4E15-950F-C0DA3ADCEEBE}"/>
                </a:ext>
              </a:extLst>
            </p:cNvPr>
            <p:cNvSpPr>
              <a:spLocks noChangeArrowheads="1"/>
            </p:cNvSpPr>
            <p:nvPr/>
          </p:nvSpPr>
          <p:spPr bwMode="auto">
            <a:xfrm>
              <a:off x="3209926" y="4318001"/>
              <a:ext cx="498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AT1R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6" name="Rectangle 23">
              <a:extLst>
                <a:ext uri="{FF2B5EF4-FFF2-40B4-BE49-F238E27FC236}">
                  <a16:creationId xmlns:a16="http://schemas.microsoft.com/office/drawing/2014/main" id="{7F9A1DB3-30EA-4424-80D7-176ED4FE7E2B}"/>
                </a:ext>
              </a:extLst>
            </p:cNvPr>
            <p:cNvSpPr>
              <a:spLocks noChangeArrowheads="1"/>
            </p:cNvSpPr>
            <p:nvPr/>
          </p:nvSpPr>
          <p:spPr bwMode="auto">
            <a:xfrm>
              <a:off x="5210176" y="4271963"/>
              <a:ext cx="520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MasR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7" name="Rectangle 24">
              <a:extLst>
                <a:ext uri="{FF2B5EF4-FFF2-40B4-BE49-F238E27FC236}">
                  <a16:creationId xmlns:a16="http://schemas.microsoft.com/office/drawing/2014/main" id="{10C71F28-173E-4EEC-B19C-D374D67F2025}"/>
                </a:ext>
              </a:extLst>
            </p:cNvPr>
            <p:cNvSpPr>
              <a:spLocks noChangeArrowheads="1"/>
            </p:cNvSpPr>
            <p:nvPr/>
          </p:nvSpPr>
          <p:spPr bwMode="auto">
            <a:xfrm>
              <a:off x="3883026" y="5386388"/>
              <a:ext cx="1144588" cy="731838"/>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8" name="Rectangle 25">
              <a:extLst>
                <a:ext uri="{FF2B5EF4-FFF2-40B4-BE49-F238E27FC236}">
                  <a16:creationId xmlns:a16="http://schemas.microsoft.com/office/drawing/2014/main" id="{F1FEBBD9-8113-4F51-82A2-6B9FDDAF2818}"/>
                </a:ext>
              </a:extLst>
            </p:cNvPr>
            <p:cNvSpPr>
              <a:spLocks noChangeArrowheads="1"/>
            </p:cNvSpPr>
            <p:nvPr/>
          </p:nvSpPr>
          <p:spPr bwMode="auto">
            <a:xfrm>
              <a:off x="3883026" y="5386388"/>
              <a:ext cx="1144588" cy="731838"/>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Rectangle 26">
              <a:extLst>
                <a:ext uri="{FF2B5EF4-FFF2-40B4-BE49-F238E27FC236}">
                  <a16:creationId xmlns:a16="http://schemas.microsoft.com/office/drawing/2014/main" id="{EE5CF8E9-C40D-48F1-8F86-E7486876917B}"/>
                </a:ext>
              </a:extLst>
            </p:cNvPr>
            <p:cNvSpPr>
              <a:spLocks noChangeArrowheads="1"/>
            </p:cNvSpPr>
            <p:nvPr/>
          </p:nvSpPr>
          <p:spPr bwMode="auto">
            <a:xfrm>
              <a:off x="3954463" y="5410201"/>
              <a:ext cx="1128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Hypertension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0" name="Rectangle 27">
              <a:extLst>
                <a:ext uri="{FF2B5EF4-FFF2-40B4-BE49-F238E27FC236}">
                  <a16:creationId xmlns:a16="http://schemas.microsoft.com/office/drawing/2014/main" id="{580542D8-978F-448C-AB09-AF36AD202BB6}"/>
                </a:ext>
              </a:extLst>
            </p:cNvPr>
            <p:cNvSpPr>
              <a:spLocks noChangeArrowheads="1"/>
            </p:cNvSpPr>
            <p:nvPr/>
          </p:nvSpPr>
          <p:spPr bwMode="auto">
            <a:xfrm>
              <a:off x="3954463" y="5630863"/>
              <a:ext cx="1128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0000"/>
                  </a:solidFill>
                  <a:effectLst/>
                  <a:latin typeface="Calibri" panose="020F0502020204030204" pitchFamily="34" charset="0"/>
                </a:rPr>
                <a:t>Inflammation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1" name="Rectangle 28">
              <a:extLst>
                <a:ext uri="{FF2B5EF4-FFF2-40B4-BE49-F238E27FC236}">
                  <a16:creationId xmlns:a16="http://schemas.microsoft.com/office/drawing/2014/main" id="{64DE92C2-39CB-4523-ADEE-4A2336E94EA6}"/>
                </a:ext>
              </a:extLst>
            </p:cNvPr>
            <p:cNvSpPr>
              <a:spLocks noChangeArrowheads="1"/>
            </p:cNvSpPr>
            <p:nvPr/>
          </p:nvSpPr>
          <p:spPr bwMode="auto">
            <a:xfrm>
              <a:off x="4089401" y="5849938"/>
              <a:ext cx="6960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alibri" panose="020F0502020204030204" pitchFamily="34" charset="0"/>
                </a:rPr>
                <a:t>Fibrose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2" name="Freeform 29">
              <a:extLst>
                <a:ext uri="{FF2B5EF4-FFF2-40B4-BE49-F238E27FC236}">
                  <a16:creationId xmlns:a16="http://schemas.microsoft.com/office/drawing/2014/main" id="{53BBF1AF-6F69-4CD3-AA0B-1DE90B2235B6}"/>
                </a:ext>
              </a:extLst>
            </p:cNvPr>
            <p:cNvSpPr>
              <a:spLocks/>
            </p:cNvSpPr>
            <p:nvPr/>
          </p:nvSpPr>
          <p:spPr bwMode="auto">
            <a:xfrm>
              <a:off x="3046413" y="5153026"/>
              <a:ext cx="534988" cy="768350"/>
            </a:xfrm>
            <a:custGeom>
              <a:avLst/>
              <a:gdLst>
                <a:gd name="T0" fmla="*/ 50 w 337"/>
                <a:gd name="T1" fmla="*/ 0 h 484"/>
                <a:gd name="T2" fmla="*/ 50 w 337"/>
                <a:gd name="T3" fmla="*/ 375 h 484"/>
                <a:gd name="T4" fmla="*/ 252 w 337"/>
                <a:gd name="T5" fmla="*/ 375 h 484"/>
                <a:gd name="T6" fmla="*/ 252 w 337"/>
                <a:gd name="T7" fmla="*/ 316 h 484"/>
                <a:gd name="T8" fmla="*/ 337 w 337"/>
                <a:gd name="T9" fmla="*/ 400 h 484"/>
                <a:gd name="T10" fmla="*/ 252 w 337"/>
                <a:gd name="T11" fmla="*/ 484 h 484"/>
                <a:gd name="T12" fmla="*/ 252 w 337"/>
                <a:gd name="T13" fmla="*/ 425 h 484"/>
                <a:gd name="T14" fmla="*/ 0 w 337"/>
                <a:gd name="T15" fmla="*/ 425 h 484"/>
                <a:gd name="T16" fmla="*/ 0 w 337"/>
                <a:gd name="T17" fmla="*/ 0 h 484"/>
                <a:gd name="T18" fmla="*/ 50 w 337"/>
                <a:gd name="T1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484">
                  <a:moveTo>
                    <a:pt x="50" y="0"/>
                  </a:moveTo>
                  <a:lnTo>
                    <a:pt x="50" y="375"/>
                  </a:lnTo>
                  <a:lnTo>
                    <a:pt x="252" y="375"/>
                  </a:lnTo>
                  <a:lnTo>
                    <a:pt x="252" y="316"/>
                  </a:lnTo>
                  <a:lnTo>
                    <a:pt x="337" y="400"/>
                  </a:lnTo>
                  <a:lnTo>
                    <a:pt x="252" y="484"/>
                  </a:lnTo>
                  <a:lnTo>
                    <a:pt x="252" y="425"/>
                  </a:lnTo>
                  <a:lnTo>
                    <a:pt x="0" y="425"/>
                  </a:lnTo>
                  <a:lnTo>
                    <a:pt x="0" y="0"/>
                  </a:lnTo>
                  <a:lnTo>
                    <a:pt x="5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Freeform 30">
              <a:extLst>
                <a:ext uri="{FF2B5EF4-FFF2-40B4-BE49-F238E27FC236}">
                  <a16:creationId xmlns:a16="http://schemas.microsoft.com/office/drawing/2014/main" id="{F47F121B-D3FD-4C92-8D4A-CE0169EAC3ED}"/>
                </a:ext>
              </a:extLst>
            </p:cNvPr>
            <p:cNvSpPr>
              <a:spLocks/>
            </p:cNvSpPr>
            <p:nvPr/>
          </p:nvSpPr>
          <p:spPr bwMode="auto">
            <a:xfrm>
              <a:off x="3046413" y="5153026"/>
              <a:ext cx="534988" cy="768350"/>
            </a:xfrm>
            <a:custGeom>
              <a:avLst/>
              <a:gdLst>
                <a:gd name="T0" fmla="*/ 50 w 337"/>
                <a:gd name="T1" fmla="*/ 0 h 484"/>
                <a:gd name="T2" fmla="*/ 50 w 337"/>
                <a:gd name="T3" fmla="*/ 375 h 484"/>
                <a:gd name="T4" fmla="*/ 252 w 337"/>
                <a:gd name="T5" fmla="*/ 375 h 484"/>
                <a:gd name="T6" fmla="*/ 252 w 337"/>
                <a:gd name="T7" fmla="*/ 316 h 484"/>
                <a:gd name="T8" fmla="*/ 337 w 337"/>
                <a:gd name="T9" fmla="*/ 400 h 484"/>
                <a:gd name="T10" fmla="*/ 252 w 337"/>
                <a:gd name="T11" fmla="*/ 484 h 484"/>
                <a:gd name="T12" fmla="*/ 252 w 337"/>
                <a:gd name="T13" fmla="*/ 425 h 484"/>
                <a:gd name="T14" fmla="*/ 0 w 337"/>
                <a:gd name="T15" fmla="*/ 425 h 484"/>
                <a:gd name="T16" fmla="*/ 0 w 337"/>
                <a:gd name="T17" fmla="*/ 0 h 484"/>
                <a:gd name="T18" fmla="*/ 50 w 337"/>
                <a:gd name="T1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484">
                  <a:moveTo>
                    <a:pt x="50" y="0"/>
                  </a:moveTo>
                  <a:lnTo>
                    <a:pt x="50" y="375"/>
                  </a:lnTo>
                  <a:lnTo>
                    <a:pt x="252" y="375"/>
                  </a:lnTo>
                  <a:lnTo>
                    <a:pt x="252" y="316"/>
                  </a:lnTo>
                  <a:lnTo>
                    <a:pt x="337" y="400"/>
                  </a:lnTo>
                  <a:lnTo>
                    <a:pt x="252" y="484"/>
                  </a:lnTo>
                  <a:lnTo>
                    <a:pt x="252" y="425"/>
                  </a:lnTo>
                  <a:lnTo>
                    <a:pt x="0" y="425"/>
                  </a:lnTo>
                  <a:lnTo>
                    <a:pt x="0" y="0"/>
                  </a:lnTo>
                  <a:lnTo>
                    <a:pt x="50" y="0"/>
                  </a:lnTo>
                  <a:close/>
                </a:path>
              </a:pathLst>
            </a:custGeom>
            <a:noFill/>
            <a:ln w="793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Rectangle 31">
              <a:extLst>
                <a:ext uri="{FF2B5EF4-FFF2-40B4-BE49-F238E27FC236}">
                  <a16:creationId xmlns:a16="http://schemas.microsoft.com/office/drawing/2014/main" id="{DFA92BF6-EE5E-4C9E-82FB-BC2E426DC69E}"/>
                </a:ext>
              </a:extLst>
            </p:cNvPr>
            <p:cNvSpPr>
              <a:spLocks noChangeArrowheads="1"/>
            </p:cNvSpPr>
            <p:nvPr/>
          </p:nvSpPr>
          <p:spPr bwMode="auto">
            <a:xfrm>
              <a:off x="3268663" y="5483226"/>
              <a:ext cx="1873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0000"/>
                  </a:solidFill>
                  <a:effectLst/>
                  <a:latin typeface="Calibri" panose="020F05020202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5" name="Rectangle 32">
              <a:extLst>
                <a:ext uri="{FF2B5EF4-FFF2-40B4-BE49-F238E27FC236}">
                  <a16:creationId xmlns:a16="http://schemas.microsoft.com/office/drawing/2014/main" id="{490D18D1-2313-4FEF-A1E0-1B1169DC754F}"/>
                </a:ext>
              </a:extLst>
            </p:cNvPr>
            <p:cNvSpPr>
              <a:spLocks noChangeArrowheads="1"/>
            </p:cNvSpPr>
            <p:nvPr/>
          </p:nvSpPr>
          <p:spPr bwMode="auto">
            <a:xfrm>
              <a:off x="2641601" y="2744788"/>
              <a:ext cx="3460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1" u="none" strike="noStrike" cap="none" normalizeH="0" baseline="0">
                  <a:ln>
                    <a:noFill/>
                  </a:ln>
                  <a:solidFill>
                    <a:srgbClr val="7F7F7F"/>
                  </a:solidFill>
                  <a:effectLst/>
                  <a:latin typeface="Calibri" panose="020F0502020204030204" pitchFamily="34" charset="0"/>
                </a:rPr>
                <a:t>ACE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96" name="Picture 33">
              <a:extLst>
                <a:ext uri="{FF2B5EF4-FFF2-40B4-BE49-F238E27FC236}">
                  <a16:creationId xmlns:a16="http://schemas.microsoft.com/office/drawing/2014/main" id="{1010BAF5-76C3-408F-9570-27AC19348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4354513"/>
              <a:ext cx="6778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ectangle 34">
              <a:extLst>
                <a:ext uri="{FF2B5EF4-FFF2-40B4-BE49-F238E27FC236}">
                  <a16:creationId xmlns:a16="http://schemas.microsoft.com/office/drawing/2014/main" id="{1BEC4A12-8086-4186-8448-301442EE0710}"/>
                </a:ext>
              </a:extLst>
            </p:cNvPr>
            <p:cNvSpPr>
              <a:spLocks noChangeArrowheads="1"/>
            </p:cNvSpPr>
            <p:nvPr/>
          </p:nvSpPr>
          <p:spPr bwMode="auto">
            <a:xfrm>
              <a:off x="2643188" y="4335463"/>
              <a:ext cx="339725"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Rectangle 35">
              <a:extLst>
                <a:ext uri="{FF2B5EF4-FFF2-40B4-BE49-F238E27FC236}">
                  <a16:creationId xmlns:a16="http://schemas.microsoft.com/office/drawing/2014/main" id="{B39B8D22-2570-430B-8502-EB08D7F05765}"/>
                </a:ext>
              </a:extLst>
            </p:cNvPr>
            <p:cNvSpPr>
              <a:spLocks noChangeArrowheads="1"/>
            </p:cNvSpPr>
            <p:nvPr/>
          </p:nvSpPr>
          <p:spPr bwMode="auto">
            <a:xfrm>
              <a:off x="5776913" y="4313238"/>
              <a:ext cx="346075"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Rectangle 36">
              <a:extLst>
                <a:ext uri="{FF2B5EF4-FFF2-40B4-BE49-F238E27FC236}">
                  <a16:creationId xmlns:a16="http://schemas.microsoft.com/office/drawing/2014/main" id="{8559B702-D406-4337-8527-20D01A43920B}"/>
                </a:ext>
              </a:extLst>
            </p:cNvPr>
            <p:cNvSpPr>
              <a:spLocks noChangeArrowheads="1"/>
            </p:cNvSpPr>
            <p:nvPr/>
          </p:nvSpPr>
          <p:spPr bwMode="auto">
            <a:xfrm>
              <a:off x="4198938" y="3003551"/>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a:ln>
                    <a:noFill/>
                  </a:ln>
                  <a:solidFill>
                    <a:srgbClr val="7F7F7F"/>
                  </a:solidFill>
                  <a:effectLst/>
                  <a:latin typeface="Calibri" panose="020F0502020204030204" pitchFamily="34" charset="0"/>
                </a:rPr>
                <a:t>ACE2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00" name="Picture 37">
              <a:extLst>
                <a:ext uri="{FF2B5EF4-FFF2-40B4-BE49-F238E27FC236}">
                  <a16:creationId xmlns:a16="http://schemas.microsoft.com/office/drawing/2014/main" id="{360A4F1D-6CD3-468E-9C52-C9B07CA44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430338"/>
              <a:ext cx="12049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Line 38">
              <a:extLst>
                <a:ext uri="{FF2B5EF4-FFF2-40B4-BE49-F238E27FC236}">
                  <a16:creationId xmlns:a16="http://schemas.microsoft.com/office/drawing/2014/main" id="{7A0B38DB-BF36-4625-B03E-41208B7EB87C}"/>
                </a:ext>
              </a:extLst>
            </p:cNvPr>
            <p:cNvSpPr>
              <a:spLocks noChangeShapeType="1"/>
            </p:cNvSpPr>
            <p:nvPr/>
          </p:nvSpPr>
          <p:spPr bwMode="auto">
            <a:xfrm>
              <a:off x="4410076" y="2613026"/>
              <a:ext cx="0" cy="357188"/>
            </a:xfrm>
            <a:prstGeom prst="line">
              <a:avLst/>
            </a:prstGeom>
            <a:noFill/>
            <a:ln w="2222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39">
              <a:extLst>
                <a:ext uri="{FF2B5EF4-FFF2-40B4-BE49-F238E27FC236}">
                  <a16:creationId xmlns:a16="http://schemas.microsoft.com/office/drawing/2014/main" id="{78EE3201-14BE-4B9F-AED6-BB7263FDE716}"/>
                </a:ext>
              </a:extLst>
            </p:cNvPr>
            <p:cNvSpPr>
              <a:spLocks noChangeShapeType="1"/>
            </p:cNvSpPr>
            <p:nvPr/>
          </p:nvSpPr>
          <p:spPr bwMode="auto">
            <a:xfrm>
              <a:off x="4305301" y="2974976"/>
              <a:ext cx="195263" cy="0"/>
            </a:xfrm>
            <a:prstGeom prst="line">
              <a:avLst/>
            </a:prstGeom>
            <a:noFill/>
            <a:ln w="2222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Rectangle 40">
              <a:extLst>
                <a:ext uri="{FF2B5EF4-FFF2-40B4-BE49-F238E27FC236}">
                  <a16:creationId xmlns:a16="http://schemas.microsoft.com/office/drawing/2014/main" id="{ADC9891D-D744-482C-8485-9ECEF8E704CB}"/>
                </a:ext>
              </a:extLst>
            </p:cNvPr>
            <p:cNvSpPr>
              <a:spLocks noChangeArrowheads="1"/>
            </p:cNvSpPr>
            <p:nvPr/>
          </p:nvSpPr>
          <p:spPr bwMode="auto">
            <a:xfrm>
              <a:off x="5043488" y="1933576"/>
              <a:ext cx="4984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C00000"/>
                  </a:solidFill>
                  <a:effectLst/>
                  <a:latin typeface="Arial Rounded MT Bold" panose="020F0704030504030204" pitchFamily="34" charset="0"/>
                </a:rPr>
                <a:t>SARS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4" name="Rectangle 41">
              <a:extLst>
                <a:ext uri="{FF2B5EF4-FFF2-40B4-BE49-F238E27FC236}">
                  <a16:creationId xmlns:a16="http://schemas.microsoft.com/office/drawing/2014/main" id="{460FDFD3-93D9-4BB7-8D46-C0BDB2C814D2}"/>
                </a:ext>
              </a:extLst>
            </p:cNvPr>
            <p:cNvSpPr>
              <a:spLocks noChangeArrowheads="1"/>
            </p:cNvSpPr>
            <p:nvPr/>
          </p:nvSpPr>
          <p:spPr bwMode="auto">
            <a:xfrm>
              <a:off x="5457826" y="1933576"/>
              <a:ext cx="1285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C00000"/>
                  </a:solidFill>
                  <a:effectLst/>
                  <a:latin typeface="Arial Rounded MT Bold" panose="020F07040305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5" name="Rectangle 42">
              <a:extLst>
                <a:ext uri="{FF2B5EF4-FFF2-40B4-BE49-F238E27FC236}">
                  <a16:creationId xmlns:a16="http://schemas.microsoft.com/office/drawing/2014/main" id="{D757331F-9EC0-492B-998B-9E2B2D105096}"/>
                </a:ext>
              </a:extLst>
            </p:cNvPr>
            <p:cNvSpPr>
              <a:spLocks noChangeArrowheads="1"/>
            </p:cNvSpPr>
            <p:nvPr/>
          </p:nvSpPr>
          <p:spPr bwMode="auto">
            <a:xfrm>
              <a:off x="5503863" y="1933576"/>
              <a:ext cx="4746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C00000"/>
                  </a:solidFill>
                  <a:effectLst/>
                  <a:latin typeface="Arial Rounded MT Bold" panose="020F0704030504030204" pitchFamily="34" charset="0"/>
                </a:rPr>
                <a:t>CoV2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6" name="Rectangle 43">
              <a:extLst>
                <a:ext uri="{FF2B5EF4-FFF2-40B4-BE49-F238E27FC236}">
                  <a16:creationId xmlns:a16="http://schemas.microsoft.com/office/drawing/2014/main" id="{41F2C162-A541-45D9-B02A-CB9C90C9D579}"/>
                </a:ext>
              </a:extLst>
            </p:cNvPr>
            <p:cNvSpPr>
              <a:spLocks noChangeArrowheads="1"/>
            </p:cNvSpPr>
            <p:nvPr/>
          </p:nvSpPr>
          <p:spPr bwMode="auto">
            <a:xfrm>
              <a:off x="5097463" y="2106613"/>
              <a:ext cx="523668" cy="21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C00000"/>
                  </a:solidFill>
                  <a:effectLst/>
                  <a:latin typeface="Arial Rounded MT Bold" panose="020F0704030504030204" pitchFamily="34" charset="0"/>
                </a:rPr>
                <a:t>(COVID</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7" name="Rectangle 44">
              <a:extLst>
                <a:ext uri="{FF2B5EF4-FFF2-40B4-BE49-F238E27FC236}">
                  <a16:creationId xmlns:a16="http://schemas.microsoft.com/office/drawing/2014/main" id="{BC705444-FEE6-4844-B0B5-4C5C253D176E}"/>
                </a:ext>
              </a:extLst>
            </p:cNvPr>
            <p:cNvSpPr>
              <a:spLocks noChangeArrowheads="1"/>
            </p:cNvSpPr>
            <p:nvPr/>
          </p:nvSpPr>
          <p:spPr bwMode="auto">
            <a:xfrm>
              <a:off x="5556251" y="2106613"/>
              <a:ext cx="1285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C00000"/>
                  </a:solidFill>
                  <a:effectLst/>
                  <a:latin typeface="Arial Rounded MT Bold" panose="020F07040305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 name="Rectangle 45">
              <a:extLst>
                <a:ext uri="{FF2B5EF4-FFF2-40B4-BE49-F238E27FC236}">
                  <a16:creationId xmlns:a16="http://schemas.microsoft.com/office/drawing/2014/main" id="{D684C138-A4EB-4860-A00A-905B6AA94135}"/>
                </a:ext>
              </a:extLst>
            </p:cNvPr>
            <p:cNvSpPr>
              <a:spLocks noChangeArrowheads="1"/>
            </p:cNvSpPr>
            <p:nvPr/>
          </p:nvSpPr>
          <p:spPr bwMode="auto">
            <a:xfrm>
              <a:off x="5608638" y="2106613"/>
              <a:ext cx="3095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C00000"/>
                  </a:solidFill>
                  <a:effectLst/>
                  <a:latin typeface="Arial Rounded MT Bold" panose="020F0704030504030204" pitchFamily="34" charset="0"/>
                </a:rPr>
                <a:t>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9" name="Rectangle 46">
              <a:extLst>
                <a:ext uri="{FF2B5EF4-FFF2-40B4-BE49-F238E27FC236}">
                  <a16:creationId xmlns:a16="http://schemas.microsoft.com/office/drawing/2014/main" id="{0ED7F38C-0D72-4F41-810A-E1C4E7EEAC56}"/>
                </a:ext>
              </a:extLst>
            </p:cNvPr>
            <p:cNvSpPr>
              <a:spLocks noChangeArrowheads="1"/>
            </p:cNvSpPr>
            <p:nvPr/>
          </p:nvSpPr>
          <p:spPr bwMode="auto">
            <a:xfrm>
              <a:off x="5554663" y="5483226"/>
              <a:ext cx="1873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008000"/>
                  </a:solidFill>
                  <a:effectLst/>
                  <a:latin typeface="Calibri" panose="020F05020202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0" name="Freeform 47">
              <a:extLst>
                <a:ext uri="{FF2B5EF4-FFF2-40B4-BE49-F238E27FC236}">
                  <a16:creationId xmlns:a16="http://schemas.microsoft.com/office/drawing/2014/main" id="{A7316FD7-F810-4274-9AE4-DF5D1FCC315E}"/>
                </a:ext>
              </a:extLst>
            </p:cNvPr>
            <p:cNvSpPr>
              <a:spLocks/>
            </p:cNvSpPr>
            <p:nvPr/>
          </p:nvSpPr>
          <p:spPr bwMode="auto">
            <a:xfrm>
              <a:off x="5307013" y="5138738"/>
              <a:ext cx="527050" cy="776288"/>
            </a:xfrm>
            <a:custGeom>
              <a:avLst/>
              <a:gdLst>
                <a:gd name="T0" fmla="*/ 283 w 332"/>
                <a:gd name="T1" fmla="*/ 0 h 489"/>
                <a:gd name="T2" fmla="*/ 283 w 332"/>
                <a:gd name="T3" fmla="*/ 381 h 489"/>
                <a:gd name="T4" fmla="*/ 83 w 332"/>
                <a:gd name="T5" fmla="*/ 381 h 489"/>
                <a:gd name="T6" fmla="*/ 83 w 332"/>
                <a:gd name="T7" fmla="*/ 322 h 489"/>
                <a:gd name="T8" fmla="*/ 0 w 332"/>
                <a:gd name="T9" fmla="*/ 405 h 489"/>
                <a:gd name="T10" fmla="*/ 83 w 332"/>
                <a:gd name="T11" fmla="*/ 489 h 489"/>
                <a:gd name="T12" fmla="*/ 83 w 332"/>
                <a:gd name="T13" fmla="*/ 430 h 489"/>
                <a:gd name="T14" fmla="*/ 332 w 332"/>
                <a:gd name="T15" fmla="*/ 430 h 489"/>
                <a:gd name="T16" fmla="*/ 332 w 332"/>
                <a:gd name="T17" fmla="*/ 0 h 489"/>
                <a:gd name="T18" fmla="*/ 283 w 332"/>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489">
                  <a:moveTo>
                    <a:pt x="283" y="0"/>
                  </a:moveTo>
                  <a:lnTo>
                    <a:pt x="283" y="381"/>
                  </a:lnTo>
                  <a:lnTo>
                    <a:pt x="83" y="381"/>
                  </a:lnTo>
                  <a:lnTo>
                    <a:pt x="83" y="322"/>
                  </a:lnTo>
                  <a:lnTo>
                    <a:pt x="0" y="405"/>
                  </a:lnTo>
                  <a:lnTo>
                    <a:pt x="83" y="489"/>
                  </a:lnTo>
                  <a:lnTo>
                    <a:pt x="83" y="430"/>
                  </a:lnTo>
                  <a:lnTo>
                    <a:pt x="332" y="430"/>
                  </a:lnTo>
                  <a:lnTo>
                    <a:pt x="332" y="0"/>
                  </a:lnTo>
                  <a:lnTo>
                    <a:pt x="28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Freeform 48">
              <a:extLst>
                <a:ext uri="{FF2B5EF4-FFF2-40B4-BE49-F238E27FC236}">
                  <a16:creationId xmlns:a16="http://schemas.microsoft.com/office/drawing/2014/main" id="{CB84DEEC-096F-433B-BC9A-F20DE693E6DD}"/>
                </a:ext>
              </a:extLst>
            </p:cNvPr>
            <p:cNvSpPr>
              <a:spLocks/>
            </p:cNvSpPr>
            <p:nvPr/>
          </p:nvSpPr>
          <p:spPr bwMode="auto">
            <a:xfrm>
              <a:off x="5307013" y="5138738"/>
              <a:ext cx="527050" cy="776288"/>
            </a:xfrm>
            <a:custGeom>
              <a:avLst/>
              <a:gdLst>
                <a:gd name="T0" fmla="*/ 283 w 332"/>
                <a:gd name="T1" fmla="*/ 0 h 489"/>
                <a:gd name="T2" fmla="*/ 283 w 332"/>
                <a:gd name="T3" fmla="*/ 381 h 489"/>
                <a:gd name="T4" fmla="*/ 83 w 332"/>
                <a:gd name="T5" fmla="*/ 381 h 489"/>
                <a:gd name="T6" fmla="*/ 83 w 332"/>
                <a:gd name="T7" fmla="*/ 322 h 489"/>
                <a:gd name="T8" fmla="*/ 0 w 332"/>
                <a:gd name="T9" fmla="*/ 405 h 489"/>
                <a:gd name="T10" fmla="*/ 83 w 332"/>
                <a:gd name="T11" fmla="*/ 489 h 489"/>
                <a:gd name="T12" fmla="*/ 83 w 332"/>
                <a:gd name="T13" fmla="*/ 430 h 489"/>
                <a:gd name="T14" fmla="*/ 332 w 332"/>
                <a:gd name="T15" fmla="*/ 430 h 489"/>
                <a:gd name="T16" fmla="*/ 332 w 332"/>
                <a:gd name="T17" fmla="*/ 0 h 489"/>
                <a:gd name="T18" fmla="*/ 283 w 332"/>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489">
                  <a:moveTo>
                    <a:pt x="283" y="0"/>
                  </a:moveTo>
                  <a:lnTo>
                    <a:pt x="283" y="381"/>
                  </a:lnTo>
                  <a:lnTo>
                    <a:pt x="83" y="381"/>
                  </a:lnTo>
                  <a:lnTo>
                    <a:pt x="83" y="322"/>
                  </a:lnTo>
                  <a:lnTo>
                    <a:pt x="0" y="405"/>
                  </a:lnTo>
                  <a:lnTo>
                    <a:pt x="83" y="489"/>
                  </a:lnTo>
                  <a:lnTo>
                    <a:pt x="83" y="430"/>
                  </a:lnTo>
                  <a:lnTo>
                    <a:pt x="332" y="430"/>
                  </a:lnTo>
                  <a:lnTo>
                    <a:pt x="332" y="0"/>
                  </a:lnTo>
                  <a:lnTo>
                    <a:pt x="283" y="0"/>
                  </a:lnTo>
                  <a:close/>
                </a:path>
              </a:pathLst>
            </a:custGeom>
            <a:noFill/>
            <a:ln w="7938"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Rectangle 49">
              <a:extLst>
                <a:ext uri="{FF2B5EF4-FFF2-40B4-BE49-F238E27FC236}">
                  <a16:creationId xmlns:a16="http://schemas.microsoft.com/office/drawing/2014/main" id="{E3C6F075-A9F6-44C2-9339-F6E80F561F5F}"/>
                </a:ext>
              </a:extLst>
            </p:cNvPr>
            <p:cNvSpPr>
              <a:spLocks noChangeArrowheads="1"/>
            </p:cNvSpPr>
            <p:nvPr/>
          </p:nvSpPr>
          <p:spPr bwMode="auto">
            <a:xfrm>
              <a:off x="4802188" y="3616326"/>
              <a:ext cx="881063" cy="361950"/>
            </a:xfrm>
            <a:prstGeom prst="rect">
              <a:avLst/>
            </a:prstGeom>
            <a:solidFill>
              <a:srgbClr val="F8FA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Rectangle 50">
              <a:extLst>
                <a:ext uri="{FF2B5EF4-FFF2-40B4-BE49-F238E27FC236}">
                  <a16:creationId xmlns:a16="http://schemas.microsoft.com/office/drawing/2014/main" id="{0224005F-151D-4547-B054-DA99D1EA3AA5}"/>
                </a:ext>
              </a:extLst>
            </p:cNvPr>
            <p:cNvSpPr>
              <a:spLocks noChangeArrowheads="1"/>
            </p:cNvSpPr>
            <p:nvPr/>
          </p:nvSpPr>
          <p:spPr bwMode="auto">
            <a:xfrm>
              <a:off x="4802188" y="3616326"/>
              <a:ext cx="881063" cy="361950"/>
            </a:xfrm>
            <a:prstGeom prst="rect">
              <a:avLst/>
            </a:prstGeom>
            <a:noFill/>
            <a:ln w="7938" cap="flat">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Rectangle 51">
              <a:extLst>
                <a:ext uri="{FF2B5EF4-FFF2-40B4-BE49-F238E27FC236}">
                  <a16:creationId xmlns:a16="http://schemas.microsoft.com/office/drawing/2014/main" id="{74382EE1-C931-43F2-900D-68DF6EA9C319}"/>
                </a:ext>
              </a:extLst>
            </p:cNvPr>
            <p:cNvSpPr>
              <a:spLocks noChangeArrowheads="1"/>
            </p:cNvSpPr>
            <p:nvPr/>
          </p:nvSpPr>
          <p:spPr bwMode="auto">
            <a:xfrm>
              <a:off x="4872038" y="3640138"/>
              <a:ext cx="8588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008000"/>
                  </a:solidFill>
                  <a:effectLst/>
                  <a:latin typeface="Calibri" panose="020F0502020204030204" pitchFamily="34" charset="0"/>
                </a:rPr>
                <a:t>BIO101</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5" name="Freeform 52">
              <a:extLst>
                <a:ext uri="{FF2B5EF4-FFF2-40B4-BE49-F238E27FC236}">
                  <a16:creationId xmlns:a16="http://schemas.microsoft.com/office/drawing/2014/main" id="{7E5FEC5D-E63B-4F7D-9A07-39862C667E9A}"/>
                </a:ext>
              </a:extLst>
            </p:cNvPr>
            <p:cNvSpPr>
              <a:spLocks noEditPoints="1"/>
            </p:cNvSpPr>
            <p:nvPr/>
          </p:nvSpPr>
          <p:spPr bwMode="auto">
            <a:xfrm>
              <a:off x="5399088" y="3978276"/>
              <a:ext cx="104775" cy="323850"/>
            </a:xfrm>
            <a:custGeom>
              <a:avLst/>
              <a:gdLst>
                <a:gd name="T0" fmla="*/ 131 w 223"/>
                <a:gd name="T1" fmla="*/ 0 h 688"/>
                <a:gd name="T2" fmla="*/ 136 w 223"/>
                <a:gd name="T3" fmla="*/ 640 h 688"/>
                <a:gd name="T4" fmla="*/ 88 w 223"/>
                <a:gd name="T5" fmla="*/ 641 h 688"/>
                <a:gd name="T6" fmla="*/ 83 w 223"/>
                <a:gd name="T7" fmla="*/ 1 h 688"/>
                <a:gd name="T8" fmla="*/ 131 w 223"/>
                <a:gd name="T9" fmla="*/ 0 h 688"/>
                <a:gd name="T10" fmla="*/ 216 w 223"/>
                <a:gd name="T11" fmla="*/ 508 h 688"/>
                <a:gd name="T12" fmla="*/ 113 w 223"/>
                <a:gd name="T13" fmla="*/ 688 h 688"/>
                <a:gd name="T14" fmla="*/ 7 w 223"/>
                <a:gd name="T15" fmla="*/ 509 h 688"/>
                <a:gd name="T16" fmla="*/ 15 w 223"/>
                <a:gd name="T17" fmla="*/ 476 h 688"/>
                <a:gd name="T18" fmla="*/ 48 w 223"/>
                <a:gd name="T19" fmla="*/ 485 h 688"/>
                <a:gd name="T20" fmla="*/ 48 w 223"/>
                <a:gd name="T21" fmla="*/ 485 h 688"/>
                <a:gd name="T22" fmla="*/ 133 w 223"/>
                <a:gd name="T23" fmla="*/ 628 h 688"/>
                <a:gd name="T24" fmla="*/ 91 w 223"/>
                <a:gd name="T25" fmla="*/ 628 h 688"/>
                <a:gd name="T26" fmla="*/ 174 w 223"/>
                <a:gd name="T27" fmla="*/ 484 h 688"/>
                <a:gd name="T28" fmla="*/ 207 w 223"/>
                <a:gd name="T29" fmla="*/ 475 h 688"/>
                <a:gd name="T30" fmla="*/ 216 w 223"/>
                <a:gd name="T31" fmla="*/ 50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 h="688">
                  <a:moveTo>
                    <a:pt x="131" y="0"/>
                  </a:moveTo>
                  <a:lnTo>
                    <a:pt x="136" y="640"/>
                  </a:lnTo>
                  <a:lnTo>
                    <a:pt x="88" y="641"/>
                  </a:lnTo>
                  <a:lnTo>
                    <a:pt x="83" y="1"/>
                  </a:lnTo>
                  <a:lnTo>
                    <a:pt x="131" y="0"/>
                  </a:lnTo>
                  <a:close/>
                  <a:moveTo>
                    <a:pt x="216" y="508"/>
                  </a:moveTo>
                  <a:lnTo>
                    <a:pt x="113" y="688"/>
                  </a:lnTo>
                  <a:lnTo>
                    <a:pt x="7" y="509"/>
                  </a:lnTo>
                  <a:cubicBezTo>
                    <a:pt x="0" y="498"/>
                    <a:pt x="4" y="483"/>
                    <a:pt x="15" y="476"/>
                  </a:cubicBezTo>
                  <a:cubicBezTo>
                    <a:pt x="26" y="470"/>
                    <a:pt x="41" y="473"/>
                    <a:pt x="48" y="485"/>
                  </a:cubicBezTo>
                  <a:lnTo>
                    <a:pt x="48" y="485"/>
                  </a:lnTo>
                  <a:lnTo>
                    <a:pt x="133" y="628"/>
                  </a:lnTo>
                  <a:lnTo>
                    <a:pt x="91" y="628"/>
                  </a:lnTo>
                  <a:lnTo>
                    <a:pt x="174" y="484"/>
                  </a:lnTo>
                  <a:cubicBezTo>
                    <a:pt x="181" y="472"/>
                    <a:pt x="196" y="468"/>
                    <a:pt x="207" y="475"/>
                  </a:cubicBezTo>
                  <a:cubicBezTo>
                    <a:pt x="219" y="482"/>
                    <a:pt x="223" y="496"/>
                    <a:pt x="216" y="508"/>
                  </a:cubicBezTo>
                  <a:close/>
                </a:path>
              </a:pathLst>
            </a:custGeom>
            <a:solidFill>
              <a:srgbClr val="008000"/>
            </a:solidFill>
            <a:ln w="0" cap="flat">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6" name="Rectangle 53">
              <a:extLst>
                <a:ext uri="{FF2B5EF4-FFF2-40B4-BE49-F238E27FC236}">
                  <a16:creationId xmlns:a16="http://schemas.microsoft.com/office/drawing/2014/main" id="{9AEB58FF-CCE4-40E0-9F74-0B09E41D948B}"/>
                </a:ext>
              </a:extLst>
            </p:cNvPr>
            <p:cNvSpPr>
              <a:spLocks noChangeArrowheads="1"/>
            </p:cNvSpPr>
            <p:nvPr/>
          </p:nvSpPr>
          <p:spPr bwMode="auto">
            <a:xfrm>
              <a:off x="4287838" y="3194051"/>
              <a:ext cx="2333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a:ln>
                    <a:noFill/>
                  </a:ln>
                  <a:solidFill>
                    <a:srgbClr val="FF0000"/>
                  </a:solidFill>
                  <a:effectLst/>
                  <a:latin typeface="Calibri" panose="020F0502020204030204" pitchFamily="34" charset="0"/>
                </a:rPr>
                <a:t>X</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7" name="Rectangle 55">
              <a:extLst>
                <a:ext uri="{FF2B5EF4-FFF2-40B4-BE49-F238E27FC236}">
                  <a16:creationId xmlns:a16="http://schemas.microsoft.com/office/drawing/2014/main" id="{020A10A6-0DE2-448A-AF80-1DC79AC132E0}"/>
                </a:ext>
              </a:extLst>
            </p:cNvPr>
            <p:cNvSpPr>
              <a:spLocks noChangeArrowheads="1"/>
            </p:cNvSpPr>
            <p:nvPr/>
          </p:nvSpPr>
          <p:spPr bwMode="auto">
            <a:xfrm>
              <a:off x="7183438" y="1651001"/>
              <a:ext cx="1587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1" u="none" strike="noStrike" cap="none" normalizeH="0" baseline="0">
                  <a:ln>
                    <a:noFill/>
                  </a:ln>
                  <a:solidFill>
                    <a:srgbClr val="D9D9D9"/>
                  </a:solidFill>
                  <a:effectLst/>
                  <a:latin typeface="Bahnschrift Condensed" panose="020B0502040204020203"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8" name="Rectangle 58">
              <a:extLst>
                <a:ext uri="{FF2B5EF4-FFF2-40B4-BE49-F238E27FC236}">
                  <a16:creationId xmlns:a16="http://schemas.microsoft.com/office/drawing/2014/main" id="{5C24202A-B601-4CE3-A036-BA7770289F2E}"/>
                </a:ext>
              </a:extLst>
            </p:cNvPr>
            <p:cNvSpPr>
              <a:spLocks noChangeArrowheads="1"/>
            </p:cNvSpPr>
            <p:nvPr/>
          </p:nvSpPr>
          <p:spPr bwMode="auto">
            <a:xfrm>
              <a:off x="1304132" y="4005461"/>
              <a:ext cx="985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rgbClr val="7F7F7F"/>
                  </a:solidFill>
                  <a:effectLst/>
                  <a:latin typeface="Bahnschrift Condensed" panose="020B0502040204020203" pitchFamily="34" charset="0"/>
                </a:rPr>
                <a:t>Bras nocif du SRA </a:t>
              </a:r>
              <a:endParaRPr kumimoji="0" lang="fr-FR" altLang="fr-FR" b="0" i="0" u="none" strike="noStrike" cap="none" normalizeH="0" baseline="0" dirty="0">
                <a:ln>
                  <a:noFill/>
                </a:ln>
                <a:solidFill>
                  <a:schemeClr val="tx1"/>
                </a:solidFill>
                <a:effectLst/>
              </a:endParaRPr>
            </a:p>
          </p:txBody>
        </p:sp>
        <p:sp>
          <p:nvSpPr>
            <p:cNvPr id="119" name="Freeform 61">
              <a:extLst>
                <a:ext uri="{FF2B5EF4-FFF2-40B4-BE49-F238E27FC236}">
                  <a16:creationId xmlns:a16="http://schemas.microsoft.com/office/drawing/2014/main" id="{EEC10F98-919F-403F-9C6F-2ECEA6F1E4C4}"/>
                </a:ext>
              </a:extLst>
            </p:cNvPr>
            <p:cNvSpPr>
              <a:spLocks/>
            </p:cNvSpPr>
            <p:nvPr/>
          </p:nvSpPr>
          <p:spPr bwMode="auto">
            <a:xfrm>
              <a:off x="2209801" y="3171826"/>
              <a:ext cx="241300" cy="2825750"/>
            </a:xfrm>
            <a:custGeom>
              <a:avLst/>
              <a:gdLst>
                <a:gd name="T0" fmla="*/ 512 w 512"/>
                <a:gd name="T1" fmla="*/ 6000 h 6000"/>
                <a:gd name="T2" fmla="*/ 256 w 512"/>
                <a:gd name="T3" fmla="*/ 5958 h 6000"/>
                <a:gd name="T4" fmla="*/ 256 w 512"/>
                <a:gd name="T5" fmla="*/ 3043 h 6000"/>
                <a:gd name="T6" fmla="*/ 0 w 512"/>
                <a:gd name="T7" fmla="*/ 3000 h 6000"/>
                <a:gd name="T8" fmla="*/ 256 w 512"/>
                <a:gd name="T9" fmla="*/ 2958 h 6000"/>
                <a:gd name="T10" fmla="*/ 256 w 512"/>
                <a:gd name="T11" fmla="*/ 43 h 6000"/>
                <a:gd name="T12" fmla="*/ 512 w 512"/>
                <a:gd name="T13" fmla="*/ 0 h 6000"/>
              </a:gdLst>
              <a:ahLst/>
              <a:cxnLst>
                <a:cxn ang="0">
                  <a:pos x="T0" y="T1"/>
                </a:cxn>
                <a:cxn ang="0">
                  <a:pos x="T2" y="T3"/>
                </a:cxn>
                <a:cxn ang="0">
                  <a:pos x="T4" y="T5"/>
                </a:cxn>
                <a:cxn ang="0">
                  <a:pos x="T6" y="T7"/>
                </a:cxn>
                <a:cxn ang="0">
                  <a:pos x="T8" y="T9"/>
                </a:cxn>
                <a:cxn ang="0">
                  <a:pos x="T10" y="T11"/>
                </a:cxn>
                <a:cxn ang="0">
                  <a:pos x="T12" y="T13"/>
                </a:cxn>
              </a:cxnLst>
              <a:rect l="0" t="0" r="r" b="b"/>
              <a:pathLst>
                <a:path w="512" h="6000">
                  <a:moveTo>
                    <a:pt x="512" y="6000"/>
                  </a:moveTo>
                  <a:cubicBezTo>
                    <a:pt x="371" y="6000"/>
                    <a:pt x="256" y="5981"/>
                    <a:pt x="256" y="5958"/>
                  </a:cubicBezTo>
                  <a:lnTo>
                    <a:pt x="256" y="3043"/>
                  </a:lnTo>
                  <a:cubicBezTo>
                    <a:pt x="256" y="3020"/>
                    <a:pt x="142" y="3000"/>
                    <a:pt x="0" y="3000"/>
                  </a:cubicBezTo>
                  <a:cubicBezTo>
                    <a:pt x="142" y="3000"/>
                    <a:pt x="256" y="2981"/>
                    <a:pt x="256" y="2958"/>
                  </a:cubicBezTo>
                  <a:lnTo>
                    <a:pt x="256" y="43"/>
                  </a:lnTo>
                  <a:cubicBezTo>
                    <a:pt x="256" y="20"/>
                    <a:pt x="371" y="0"/>
                    <a:pt x="512" y="0"/>
                  </a:cubicBezTo>
                </a:path>
              </a:pathLst>
            </a:custGeom>
            <a:noFill/>
            <a:ln w="206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Freeform 62">
              <a:extLst>
                <a:ext uri="{FF2B5EF4-FFF2-40B4-BE49-F238E27FC236}">
                  <a16:creationId xmlns:a16="http://schemas.microsoft.com/office/drawing/2014/main" id="{AE19DE88-045C-4213-AC8E-7FA0128DBB1B}"/>
                </a:ext>
              </a:extLst>
            </p:cNvPr>
            <p:cNvSpPr>
              <a:spLocks/>
            </p:cNvSpPr>
            <p:nvPr/>
          </p:nvSpPr>
          <p:spPr bwMode="auto">
            <a:xfrm>
              <a:off x="6496051" y="3155951"/>
              <a:ext cx="279400" cy="2841625"/>
            </a:xfrm>
            <a:custGeom>
              <a:avLst/>
              <a:gdLst>
                <a:gd name="T0" fmla="*/ 0 w 592"/>
                <a:gd name="T1" fmla="*/ 6032 h 6032"/>
                <a:gd name="T2" fmla="*/ 296 w 592"/>
                <a:gd name="T3" fmla="*/ 5983 h 6032"/>
                <a:gd name="T4" fmla="*/ 296 w 592"/>
                <a:gd name="T5" fmla="*/ 3084 h 6032"/>
                <a:gd name="T6" fmla="*/ 592 w 592"/>
                <a:gd name="T7" fmla="*/ 3034 h 6032"/>
                <a:gd name="T8" fmla="*/ 296 w 592"/>
                <a:gd name="T9" fmla="*/ 2985 h 6032"/>
                <a:gd name="T10" fmla="*/ 296 w 592"/>
                <a:gd name="T11" fmla="*/ 50 h 6032"/>
                <a:gd name="T12" fmla="*/ 0 w 592"/>
                <a:gd name="T13" fmla="*/ 0 h 6032"/>
              </a:gdLst>
              <a:ahLst/>
              <a:cxnLst>
                <a:cxn ang="0">
                  <a:pos x="T0" y="T1"/>
                </a:cxn>
                <a:cxn ang="0">
                  <a:pos x="T2" y="T3"/>
                </a:cxn>
                <a:cxn ang="0">
                  <a:pos x="T4" y="T5"/>
                </a:cxn>
                <a:cxn ang="0">
                  <a:pos x="T6" y="T7"/>
                </a:cxn>
                <a:cxn ang="0">
                  <a:pos x="T8" y="T9"/>
                </a:cxn>
                <a:cxn ang="0">
                  <a:pos x="T10" y="T11"/>
                </a:cxn>
                <a:cxn ang="0">
                  <a:pos x="T12" y="T13"/>
                </a:cxn>
              </a:cxnLst>
              <a:rect l="0" t="0" r="r" b="b"/>
              <a:pathLst>
                <a:path w="592" h="6032">
                  <a:moveTo>
                    <a:pt x="0" y="6032"/>
                  </a:moveTo>
                  <a:cubicBezTo>
                    <a:pt x="164" y="6032"/>
                    <a:pt x="296" y="6010"/>
                    <a:pt x="296" y="5983"/>
                  </a:cubicBezTo>
                  <a:lnTo>
                    <a:pt x="296" y="3084"/>
                  </a:lnTo>
                  <a:cubicBezTo>
                    <a:pt x="296" y="3057"/>
                    <a:pt x="429" y="3034"/>
                    <a:pt x="592" y="3034"/>
                  </a:cubicBezTo>
                  <a:cubicBezTo>
                    <a:pt x="429" y="3034"/>
                    <a:pt x="296" y="3012"/>
                    <a:pt x="296" y="2985"/>
                  </a:cubicBezTo>
                  <a:lnTo>
                    <a:pt x="296" y="50"/>
                  </a:lnTo>
                  <a:cubicBezTo>
                    <a:pt x="296" y="23"/>
                    <a:pt x="164" y="0"/>
                    <a:pt x="0" y="0"/>
                  </a:cubicBezTo>
                </a:path>
              </a:pathLst>
            </a:custGeom>
            <a:noFill/>
            <a:ln w="206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Rectangle 58">
              <a:extLst>
                <a:ext uri="{FF2B5EF4-FFF2-40B4-BE49-F238E27FC236}">
                  <a16:creationId xmlns:a16="http://schemas.microsoft.com/office/drawing/2014/main" id="{6D5F9D12-45BB-4784-8009-F22EB739B2EA}"/>
                </a:ext>
              </a:extLst>
            </p:cNvPr>
            <p:cNvSpPr>
              <a:spLocks noChangeArrowheads="1"/>
            </p:cNvSpPr>
            <p:nvPr/>
          </p:nvSpPr>
          <p:spPr bwMode="auto">
            <a:xfrm>
              <a:off x="6750844" y="3995738"/>
              <a:ext cx="1061244" cy="103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1" u="none" strike="noStrike" cap="none" normalizeH="0" baseline="0" dirty="0">
                  <a:ln>
                    <a:noFill/>
                  </a:ln>
                  <a:solidFill>
                    <a:srgbClr val="7F7F7F"/>
                  </a:solidFill>
                  <a:effectLst/>
                  <a:latin typeface="Bahnschrift Condensed" panose="020B0502040204020203" pitchFamily="34" charset="0"/>
                </a:rPr>
                <a:t>Bras protecteur du SRA </a:t>
              </a:r>
              <a:endParaRPr kumimoji="0" lang="fr-FR" altLang="fr-FR" b="0" i="0" u="none" strike="noStrike" cap="none" normalizeH="0" baseline="0" dirty="0">
                <a:ln>
                  <a:noFill/>
                </a:ln>
                <a:solidFill>
                  <a:schemeClr val="tx1"/>
                </a:solidFill>
                <a:effectLst/>
              </a:endParaRPr>
            </a:p>
          </p:txBody>
        </p:sp>
      </p:grpSp>
      <p:sp>
        <p:nvSpPr>
          <p:cNvPr id="61" name="Rectangle 40">
            <a:extLst>
              <a:ext uri="{FF2B5EF4-FFF2-40B4-BE49-F238E27FC236}">
                <a16:creationId xmlns:a16="http://schemas.microsoft.com/office/drawing/2014/main" id="{5FA2A115-AC76-408F-9F24-12F54C98763F}"/>
              </a:ext>
            </a:extLst>
          </p:cNvPr>
          <p:cNvSpPr>
            <a:spLocks noChangeArrowheads="1"/>
          </p:cNvSpPr>
          <p:nvPr/>
        </p:nvSpPr>
        <p:spPr bwMode="auto">
          <a:xfrm>
            <a:off x="3669352" y="6440382"/>
            <a:ext cx="1394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100" b="1" dirty="0">
                <a:solidFill>
                  <a:srgbClr val="C00000"/>
                </a:solidFill>
                <a:latin typeface="Arial Rounded MT Bold" panose="020F0704030504030204" pitchFamily="34" charset="0"/>
              </a:rPr>
              <a:t>DIFFICULTES RESPIRATOIRES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2" name="Freeform 13">
            <a:extLst>
              <a:ext uri="{FF2B5EF4-FFF2-40B4-BE49-F238E27FC236}">
                <a16:creationId xmlns:a16="http://schemas.microsoft.com/office/drawing/2014/main" id="{446C57FA-52F1-443F-A7E2-2A8672D67FEE}"/>
              </a:ext>
            </a:extLst>
          </p:cNvPr>
          <p:cNvSpPr>
            <a:spLocks noEditPoints="1"/>
          </p:cNvSpPr>
          <p:nvPr/>
        </p:nvSpPr>
        <p:spPr bwMode="auto">
          <a:xfrm>
            <a:off x="4298367" y="6115968"/>
            <a:ext cx="136844" cy="294822"/>
          </a:xfrm>
          <a:custGeom>
            <a:avLst/>
            <a:gdLst>
              <a:gd name="T0" fmla="*/ 180 w 297"/>
              <a:gd name="T1" fmla="*/ 0 h 783"/>
              <a:gd name="T2" fmla="*/ 180 w 297"/>
              <a:gd name="T3" fmla="*/ 719 h 783"/>
              <a:gd name="T4" fmla="*/ 116 w 297"/>
              <a:gd name="T5" fmla="*/ 719 h 783"/>
              <a:gd name="T6" fmla="*/ 116 w 297"/>
              <a:gd name="T7" fmla="*/ 0 h 783"/>
              <a:gd name="T8" fmla="*/ 180 w 297"/>
              <a:gd name="T9" fmla="*/ 0 h 783"/>
              <a:gd name="T10" fmla="*/ 288 w 297"/>
              <a:gd name="T11" fmla="*/ 543 h 783"/>
              <a:gd name="T12" fmla="*/ 148 w 297"/>
              <a:gd name="T13" fmla="*/ 783 h 783"/>
              <a:gd name="T14" fmla="*/ 9 w 297"/>
              <a:gd name="T15" fmla="*/ 543 h 783"/>
              <a:gd name="T16" fmla="*/ 20 w 297"/>
              <a:gd name="T17" fmla="*/ 500 h 783"/>
              <a:gd name="T18" fmla="*/ 64 w 297"/>
              <a:gd name="T19" fmla="*/ 511 h 783"/>
              <a:gd name="T20" fmla="*/ 64 w 297"/>
              <a:gd name="T21" fmla="*/ 511 h 783"/>
              <a:gd name="T22" fmla="*/ 176 w 297"/>
              <a:gd name="T23" fmla="*/ 703 h 783"/>
              <a:gd name="T24" fmla="*/ 121 w 297"/>
              <a:gd name="T25" fmla="*/ 703 h 783"/>
              <a:gd name="T26" fmla="*/ 233 w 297"/>
              <a:gd name="T27" fmla="*/ 511 h 783"/>
              <a:gd name="T28" fmla="*/ 233 w 297"/>
              <a:gd name="T29" fmla="*/ 511 h 783"/>
              <a:gd name="T30" fmla="*/ 277 w 297"/>
              <a:gd name="T31" fmla="*/ 500 h 783"/>
              <a:gd name="T32" fmla="*/ 288 w 297"/>
              <a:gd name="T33" fmla="*/ 54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783">
                <a:moveTo>
                  <a:pt x="180" y="0"/>
                </a:moveTo>
                <a:lnTo>
                  <a:pt x="180" y="719"/>
                </a:lnTo>
                <a:lnTo>
                  <a:pt x="116" y="719"/>
                </a:lnTo>
                <a:lnTo>
                  <a:pt x="116" y="0"/>
                </a:lnTo>
                <a:lnTo>
                  <a:pt x="180" y="0"/>
                </a:lnTo>
                <a:close/>
                <a:moveTo>
                  <a:pt x="288" y="543"/>
                </a:moveTo>
                <a:lnTo>
                  <a:pt x="148" y="783"/>
                </a:lnTo>
                <a:lnTo>
                  <a:pt x="9" y="543"/>
                </a:lnTo>
                <a:cubicBezTo>
                  <a:pt x="0" y="528"/>
                  <a:pt x="5" y="509"/>
                  <a:pt x="20" y="500"/>
                </a:cubicBezTo>
                <a:cubicBezTo>
                  <a:pt x="36" y="491"/>
                  <a:pt x="55" y="496"/>
                  <a:pt x="64" y="511"/>
                </a:cubicBezTo>
                <a:lnTo>
                  <a:pt x="64" y="511"/>
                </a:lnTo>
                <a:lnTo>
                  <a:pt x="176" y="703"/>
                </a:lnTo>
                <a:lnTo>
                  <a:pt x="121" y="703"/>
                </a:lnTo>
                <a:lnTo>
                  <a:pt x="233" y="511"/>
                </a:lnTo>
                <a:lnTo>
                  <a:pt x="233" y="511"/>
                </a:lnTo>
                <a:cubicBezTo>
                  <a:pt x="242" y="496"/>
                  <a:pt x="261" y="491"/>
                  <a:pt x="277" y="500"/>
                </a:cubicBezTo>
                <a:cubicBezTo>
                  <a:pt x="292" y="509"/>
                  <a:pt x="297" y="528"/>
                  <a:pt x="288" y="543"/>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81922232"/>
      </p:ext>
    </p:extLst>
  </p:cSld>
  <p:clrMapOvr>
    <a:masterClrMapping/>
  </p:clrMapOvr>
</p:sld>
</file>

<file path=ppt/theme/theme1.xml><?xml version="1.0" encoding="utf-8"?>
<a:theme xmlns:a="http://schemas.openxmlformats.org/drawingml/2006/main" name="Thème Office">
  <a:themeElements>
    <a:clrScheme name="Custom 44">
      <a:dk1>
        <a:srgbClr val="666666"/>
      </a:dk1>
      <a:lt1>
        <a:sysClr val="window" lastClr="FFFFFF"/>
      </a:lt1>
      <a:dk2>
        <a:srgbClr val="637096"/>
      </a:dk2>
      <a:lt2>
        <a:srgbClr val="E7E6E6"/>
      </a:lt2>
      <a:accent1>
        <a:srgbClr val="6F7FBD"/>
      </a:accent1>
      <a:accent2>
        <a:srgbClr val="139068"/>
      </a:accent2>
      <a:accent3>
        <a:srgbClr val="666666"/>
      </a:accent3>
      <a:accent4>
        <a:srgbClr val="7F88A8"/>
      </a:accent4>
      <a:accent5>
        <a:srgbClr val="4CA279"/>
      </a:accent5>
      <a:accent6>
        <a:srgbClr val="FAB109"/>
      </a:accent6>
      <a:hlink>
        <a:srgbClr val="3D9973"/>
      </a:hlink>
      <a:folHlink>
        <a:srgbClr val="7F88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FB7D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66666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F46BD7AAF4646B45B2836FA0AC064" ma:contentTypeVersion="12" ma:contentTypeDescription="Create a new document." ma:contentTypeScope="" ma:versionID="23073ece76ea25dd06f87bda7830f701">
  <xsd:schema xmlns:xsd="http://www.w3.org/2001/XMLSchema" xmlns:xs="http://www.w3.org/2001/XMLSchema" xmlns:p="http://schemas.microsoft.com/office/2006/metadata/properties" xmlns:ns3="782361e5-5734-482a-ac73-313b5650e6f8" xmlns:ns4="1a182e82-db25-45a9-85b6-2777e3206946" targetNamespace="http://schemas.microsoft.com/office/2006/metadata/properties" ma:root="true" ma:fieldsID="60c4318bf91f03e78dc2248bcd191abf" ns3:_="" ns4:_="">
    <xsd:import namespace="782361e5-5734-482a-ac73-313b5650e6f8"/>
    <xsd:import namespace="1a182e82-db25-45a9-85b6-2777e320694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361e5-5734-482a-ac73-313b5650e6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82e82-db25-45a9-85b6-2777e320694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C470A-1728-49B5-BCE1-9A98C89F1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361e5-5734-482a-ac73-313b5650e6f8"/>
    <ds:schemaRef ds:uri="1a182e82-db25-45a9-85b6-2777e3206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F9BD0-3E45-4825-A02D-85F2C8A6F722}">
  <ds:schemaRefs>
    <ds:schemaRef ds:uri="http://schemas.microsoft.com/office/2006/documentManagement/types"/>
    <ds:schemaRef ds:uri="http://schemas.microsoft.com/office/infopath/2007/PartnerControls"/>
    <ds:schemaRef ds:uri="1a182e82-db25-45a9-85b6-2777e3206946"/>
    <ds:schemaRef ds:uri="http://purl.org/dc/elements/1.1/"/>
    <ds:schemaRef ds:uri="http://schemas.microsoft.com/office/2006/metadata/properties"/>
    <ds:schemaRef ds:uri="http://purl.org/dc/terms/"/>
    <ds:schemaRef ds:uri="http://schemas.openxmlformats.org/package/2006/metadata/core-properties"/>
    <ds:schemaRef ds:uri="782361e5-5734-482a-ac73-313b5650e6f8"/>
    <ds:schemaRef ds:uri="http://www.w3.org/XML/1998/namespace"/>
    <ds:schemaRef ds:uri="http://purl.org/dc/dcmitype/"/>
  </ds:schemaRefs>
</ds:datastoreItem>
</file>

<file path=customXml/itemProps3.xml><?xml version="1.0" encoding="utf-8"?>
<ds:datastoreItem xmlns:ds="http://schemas.openxmlformats.org/officeDocument/2006/customXml" ds:itemID="{F9D13634-3577-45DC-BCD1-071DE2A01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7780</TotalTime>
  <Words>4159</Words>
  <Application>Microsoft Office PowerPoint</Application>
  <PresentationFormat>Affichage à l'écran (4:3)</PresentationFormat>
  <Paragraphs>486</Paragraphs>
  <Slides>29</Slides>
  <Notes>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Hurme Geometric Sans 4</vt:lpstr>
      <vt:lpstr>HurmeGeometricSans4 Regular</vt:lpstr>
      <vt:lpstr>HurmeGeometricSans4 SemiBold</vt:lpstr>
      <vt:lpstr>Open Sans</vt:lpstr>
      <vt:lpstr>Arial</vt:lpstr>
      <vt:lpstr>Arial Rounded MT Bold</vt:lpstr>
      <vt:lpstr>Bahnschrift Condensed</vt:lpstr>
      <vt:lpstr>Calibri</vt:lpstr>
      <vt:lpstr>Century Gothic</vt:lpstr>
      <vt:lpstr>Helvetica</vt:lpstr>
      <vt:lpstr>Wingdings</vt:lpstr>
      <vt:lpstr>Thème Office</vt:lpstr>
      <vt:lpstr>Présentation PowerPoint</vt:lpstr>
      <vt:lpstr>Déclarations prospectives</vt:lpstr>
      <vt:lpstr>Une biotech au stade clinique spécialisée dans les maladies liées à l’âge</vt:lpstr>
      <vt:lpstr>Nouveau développement de médicaments, inspiré par la médecine traditionnelle</vt:lpstr>
      <vt:lpstr>Comité Exécutif </vt:lpstr>
      <vt:lpstr> Notre portefeuille clinique pour un développement mondial</vt:lpstr>
      <vt:lpstr>Etapes clés</vt:lpstr>
      <vt:lpstr>Sarconeos (BIO101) active le récepteur MAS, un facteur clé du métabolisme musculaire et respiratoire</vt:lpstr>
      <vt:lpstr>Présentation PowerPoint</vt:lpstr>
      <vt:lpstr>Sarconeos (BIO101) améliore la force musculaire et la mobilité dans les modèles animaux </vt:lpstr>
      <vt:lpstr>Sarconeos (BIO101) améliore les fonctions respiratoires dans le modèle animal</vt:lpstr>
      <vt:lpstr>Etude de phase 1 (SARA-PK) chez des volontaires sains âgés: bonne innocuité et bonne activité de Sarconeos (BIO101)</vt:lpstr>
      <vt:lpstr>Sarcopénie: un important besoin médical non satisfait en l’absence de médicament approuvé</vt:lpstr>
      <vt:lpstr>SARA-INT : Essai clinique de phase 2 en cours</vt:lpstr>
      <vt:lpstr>SARA-INT: Sortie du dernier patient prévue vers fin Décembre  2020</vt:lpstr>
      <vt:lpstr>COVID-19 - Population cible: patients hospitalisés souffrant d'insuffisance respiratoire, sans intubation</vt:lpstr>
      <vt:lpstr> COVA : Sarconeos (BI0101) pour prévenir la détérioration respiratoire liée à la COVID-19</vt:lpstr>
      <vt:lpstr>DMD: aucun remède et options de traitement limitées</vt:lpstr>
      <vt:lpstr>MYODA-INT: Accord de la FDA pour démarrer l’étude de phase 2/3 </vt:lpstr>
      <vt:lpstr>Présentation PowerPoint</vt:lpstr>
      <vt:lpstr>Mécanisme d'action potentiel de Macuneos:  Activation non-canonique des PPAR</vt:lpstr>
      <vt:lpstr>Macuneos protège la rétine contre la DMLA forme sèche et la maladie de Stargardt dans les modèles de rongeurs </vt:lpstr>
      <vt:lpstr>Annexes</vt:lpstr>
      <vt:lpstr>Conseil Scientifique</vt:lpstr>
      <vt:lpstr>Conseil d’administration</vt:lpstr>
      <vt:lpstr>D’une spin-off de Sorbonne Université à une société de biotechnologie au stade clinique: 80M€ levés depuis l’origine</vt:lpstr>
      <vt:lpstr>Portefeuille de propriété intellectuelle –Maladies neuromusculaires et respiratoires</vt:lpstr>
      <vt:lpstr>Portefeuille de propriété intellectuelle - Maladies de la rétine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dschneiderman aeacus.bio</dc:creator>
  <cp:lastModifiedBy>Société Biophytis</cp:lastModifiedBy>
  <cp:revision>680</cp:revision>
  <cp:lastPrinted>2020-01-10T09:39:20Z</cp:lastPrinted>
  <dcterms:created xsi:type="dcterms:W3CDTF">2019-05-28T14:45:18Z</dcterms:created>
  <dcterms:modified xsi:type="dcterms:W3CDTF">2020-12-02T18:28:59Z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0x010100601F46BD7AAF4646B45B2836FA0AC064</vt:lpwstr>
  </property>
</Properties>
</file>